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AutoNum type="arabicPeriod"/>
            </a:pPr>
            <a:r>
              <a:rPr lang="zh-CN"/>
              <a:t>Different definitions of connectedness</a:t>
            </a:r>
          </a:p>
          <a:p>
            <a:pPr indent="-228600" lvl="0" marL="457200" rtl="0">
              <a:spcBef>
                <a:spcPts val="0"/>
              </a:spcBef>
              <a:buAutoNum type="arabicPeriod"/>
            </a:pPr>
            <a:r>
              <a:rPr lang="zh-CN"/>
              <a:t>Some data points can only be separated in the projection of a subspace</a:t>
            </a:r>
          </a:p>
          <a:p>
            <a:pPr indent="-228600" lvl="0" marL="457200" rtl="0">
              <a:lnSpc>
                <a:spcPct val="115000"/>
              </a:lnSpc>
              <a:spcBef>
                <a:spcPts val="0"/>
              </a:spcBef>
              <a:buAutoNum type="arabicPeriod"/>
            </a:pPr>
            <a:r>
              <a:rPr lang="zh-CN" sz="1400">
                <a:solidFill>
                  <a:schemeClr val="dk2"/>
                </a:solidFill>
              </a:rPr>
              <a:t>to partition the nodes into two subsets A and B, such that the sum of the weights assigned to the edges connecting between nodes in A and B is minimized.</a:t>
            </a:r>
          </a:p>
          <a:p>
            <a:pPr indent="-317500" lvl="0" marL="457200">
              <a:lnSpc>
                <a:spcPct val="115000"/>
              </a:lnSpc>
              <a:spcBef>
                <a:spcPts val="0"/>
              </a:spcBef>
              <a:buClr>
                <a:schemeClr val="dk2"/>
              </a:buClr>
              <a:buSzPct val="100000"/>
              <a:buAutoNum type="arabicPeriod"/>
            </a:pPr>
            <a:r>
              <a:rPr lang="zh-CN" sz="1400">
                <a:solidFill>
                  <a:schemeClr val="dk2"/>
                </a:solidFill>
              </a:rPr>
              <a:t>find the best cluster assignments such that the conditiona entropy is minimized, that is, the overlap between unconditional density and conditional density given a cluster estimation is minimized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spcAft>
                <a:spcPts val="1600"/>
              </a:spcAft>
              <a:buClr>
                <a:schemeClr val="dk1"/>
              </a:buClr>
              <a:buSzPct val="137500"/>
              <a:buFont typeface="Arial"/>
              <a:buNone/>
            </a:pPr>
            <a:r>
              <a:rPr lang="zh-CN" sz="800">
                <a:solidFill>
                  <a:schemeClr val="dk2"/>
                </a:solidFill>
              </a:rPr>
              <a:t>The researchers clustered 35 clustering algorithms into 5 groups based on their partitions on 12 different datasets. The similarity between algorithms are measured as the average similarity between the partitions on the 12 datasets.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zh-CN"/>
              <a:t>Information explosion in recent years has created large amount of data as well as a diverse set of data.</a:t>
            </a:r>
          </a:p>
          <a:p>
            <a:pPr lvl="0" rtl="0">
              <a:spcBef>
                <a:spcPts val="0"/>
              </a:spcBef>
              <a:buNone/>
            </a:pPr>
            <a:r>
              <a:rPr lang="zh-CN"/>
              <a:t>There are some unstructured data like …</a:t>
            </a:r>
          </a:p>
          <a:p>
            <a:pPr lvl="0" rtl="0">
              <a:spcBef>
                <a:spcPts val="0"/>
              </a:spcBef>
              <a:buNone/>
            </a:pPr>
            <a:r>
              <a:rPr lang="zh-CN"/>
              <a:t>also we have structured data which has a semantic relationship among its attributes.</a:t>
            </a:r>
          </a:p>
          <a:p>
            <a:pPr lvl="0" rtl="0">
              <a:spcBef>
                <a:spcPts val="0"/>
              </a:spcBef>
              <a:buNone/>
            </a:pPr>
            <a:r>
              <a:rPr lang="zh-CN"/>
              <a:t>And the challenge brought by those information is how to process huge amount of heterogeneous data </a:t>
            </a:r>
          </a:p>
          <a:p>
            <a:pPr lvl="0">
              <a:spcBef>
                <a:spcPts val="0"/>
              </a:spcBef>
              <a:buNone/>
            </a:pPr>
            <a:r>
              <a:rPr lang="zh-CN"/>
              <a:t>Now let’s see some of the recent trends in data clustering.</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zh-CN"/>
              <a:t>The basic idea is to generate multiple partitions of the same data and combine them</a:t>
            </a:r>
          </a:p>
          <a:p>
            <a:pPr lvl="0" rtl="0">
              <a:spcBef>
                <a:spcPts val="0"/>
              </a:spcBef>
              <a:buNone/>
            </a:pPr>
            <a:r>
              <a:rPr lang="zh-CN"/>
              <a:t>This picture shows an ensembles example of K-Means clustering on two spirals</a:t>
            </a:r>
          </a:p>
          <a:p>
            <a:pPr lvl="0">
              <a:spcBef>
                <a:spcPts val="0"/>
              </a:spcBef>
              <a:buNone/>
            </a:pPr>
            <a:r>
              <a:rPr lang="zh-CN"/>
              <a:t>as we can see on the left side there are four partitions using different K and initial points, and on the right side is the ensemble which clusters the data points by the two spirals.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zh-CN"/>
              <a:t>The evidence accumulation step, can be viewed as learning the simiarity measure among the data points.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zh-CN"/>
              <a:t>Next one is called semi-supervised clustering</a:t>
            </a:r>
          </a:p>
          <a:p>
            <a:pPr lvl="0" rtl="0">
              <a:spcBef>
                <a:spcPts val="0"/>
              </a:spcBef>
              <a:buNone/>
            </a:pPr>
            <a:r>
              <a:rPr lang="zh-CN"/>
              <a:t>semi supervised clustering utilize side information to find a good cluster.</a:t>
            </a:r>
          </a:p>
          <a:p>
            <a:pPr lvl="0" rtl="0">
              <a:spcBef>
                <a:spcPts val="0"/>
              </a:spcBef>
              <a:buNone/>
            </a:pPr>
            <a:r>
              <a:rPr lang="zh-CN"/>
              <a:t>those side info are usually pair-wise constraints.</a:t>
            </a:r>
          </a:p>
          <a:p>
            <a:pPr lvl="0" rtl="0">
              <a:spcBef>
                <a:spcPts val="0"/>
              </a:spcBef>
              <a:buNone/>
            </a:pPr>
            <a:r>
              <a:rPr lang="zh-CN"/>
              <a:t>Look this picture below. The input image here has some constraints and  the middle pic shows the clustering without using theses constraints, and the third pic shows the clustering with those constraints, which apprently gives a better result.</a:t>
            </a:r>
          </a:p>
          <a:p>
            <a:pPr lvl="0" rtl="0">
              <a:spcBef>
                <a:spcPts val="0"/>
              </a:spcBef>
              <a:buNone/>
            </a:pPr>
            <a:r>
              <a:rPr lang="zh-CN"/>
              <a:t>This chart shows an application called BoostCluster which applys pairwise constraints on three cluster algorithms, and the performance is improved for all three algs.</a:t>
            </a:r>
          </a:p>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zh-CN"/>
              <a:t>Another trend is large scale clustering.</a:t>
            </a:r>
          </a:p>
          <a:p>
            <a:pPr lvl="0" rtl="0">
              <a:spcBef>
                <a:spcPts val="0"/>
              </a:spcBef>
              <a:buNone/>
            </a:pPr>
            <a:r>
              <a:rPr lang="zh-CN"/>
              <a:t>Some clustering jobs deal with a huge amount of data.</a:t>
            </a:r>
          </a:p>
          <a:p>
            <a:pPr lvl="0" rtl="0">
              <a:spcBef>
                <a:spcPts val="0"/>
              </a:spcBef>
              <a:buNone/>
            </a:pPr>
            <a:r>
              <a:rPr lang="zh-CN"/>
              <a:t>for example, </a:t>
            </a:r>
          </a:p>
          <a:p>
            <a:pPr lvl="0" rtl="0">
              <a:spcBef>
                <a:spcPts val="0"/>
              </a:spcBef>
              <a:buNone/>
            </a:pPr>
            <a:r>
              <a:t/>
            </a:r>
            <a:endParaRPr/>
          </a:p>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zh-CN"/>
              <a:t>Essentially what we are trying to do here is to utilize the resources available and improve the efficiency of our algorithms to deal with the growing data</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zh-CN"/>
              <a:t>For example a document may contain components like title, authors, and references, and apparently we can not simply transform them all into a vector model or some information would be lost in the process.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zh-CN"/>
              <a:t>For heterogeneous data a vector space model may not be sufficient to present it naturally.</a:t>
            </a:r>
          </a:p>
          <a:p>
            <a:pPr lvl="0" rtl="0">
              <a:spcBef>
                <a:spcPts val="0"/>
              </a:spcBef>
              <a:buNone/>
            </a:pPr>
            <a:r>
              <a:rPr lang="zh-CN"/>
              <a:t>And that’s why we have multi-way clustering.</a:t>
            </a:r>
          </a:p>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zh-CN"/>
              <a:t>A common approach in data processing</a:t>
            </a:r>
          </a:p>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zh-CN" sz="1400">
                <a:solidFill>
                  <a:schemeClr val="dk2"/>
                </a:solidFill>
              </a:rPr>
              <a:t>Diversity of clusters. The seven clusters in (a) (denoted by seven different colors in 1(b)) differ in shape, size, and density. Although these clusters are apparent to a data analyst, none of the available clustering algorithms can detect all these clusters.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C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C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C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C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C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C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C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C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C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C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C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zh-C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0.png"/><Relationship Id="rId4" Type="http://schemas.openxmlformats.org/officeDocument/2006/relationships/image" Target="../media/image0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jpg"/><Relationship Id="rId4" Type="http://schemas.openxmlformats.org/officeDocument/2006/relationships/image" Target="../media/image23.jpg"/><Relationship Id="rId5" Type="http://schemas.openxmlformats.org/officeDocument/2006/relationships/image" Target="../media/image2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3.png"/><Relationship Id="rId4" Type="http://schemas.openxmlformats.org/officeDocument/2006/relationships/image" Target="../media/image04.png"/><Relationship Id="rId5" Type="http://schemas.openxmlformats.org/officeDocument/2006/relationships/image" Target="../media/image02.png"/><Relationship Id="rId6" Type="http://schemas.openxmlformats.org/officeDocument/2006/relationships/image" Target="../media/image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07.png"/><Relationship Id="rId5" Type="http://schemas.openxmlformats.org/officeDocument/2006/relationships/image" Target="../media/image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zh-CN"/>
              <a:t>Data clustering: 50 years beyond K-means</a:t>
            </a: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lgn="r">
              <a:spcBef>
                <a:spcPts val="0"/>
              </a:spcBef>
              <a:buNone/>
            </a:pPr>
            <a:r>
              <a:rPr lang="zh-CN"/>
              <a:t>Ning Yu, Hao Wu, Zhengkun Li</a:t>
            </a:r>
          </a:p>
        </p:txBody>
      </p:sp>
      <p:sp>
        <p:nvSpPr>
          <p:cNvPr id="56" name="Shape 56"/>
          <p:cNvSpPr txBox="1"/>
          <p:nvPr>
            <p:ph idx="1" type="subTitle"/>
          </p:nvPr>
        </p:nvSpPr>
        <p:spPr>
          <a:xfrm>
            <a:off x="311700" y="4685850"/>
            <a:ext cx="8520600" cy="361200"/>
          </a:xfrm>
          <a:prstGeom prst="rect">
            <a:avLst/>
          </a:prstGeom>
        </p:spPr>
        <p:txBody>
          <a:bodyPr anchorCtr="0" anchor="t" bIns="91425" lIns="91425" rIns="91425" tIns="91425">
            <a:noAutofit/>
          </a:bodyPr>
          <a:lstStyle/>
          <a:p>
            <a:pPr lvl="0" rtl="0" algn="r">
              <a:spcBef>
                <a:spcPts val="0"/>
              </a:spcBef>
              <a:buNone/>
            </a:pPr>
            <a:r>
              <a:rPr lang="zh-CN" sz="1400"/>
              <a:t>Jain A K. Data clustering: 50 years beyond K-means[J]. Pattern recognition letters, 2010, 31(8): 651-666.</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K-means</a:t>
            </a:r>
          </a:p>
        </p:txBody>
      </p:sp>
      <p:sp>
        <p:nvSpPr>
          <p:cNvPr id="121" name="Shape 121"/>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17500" lvl="0" marL="457200" rtl="0">
              <a:spcBef>
                <a:spcPts val="0"/>
              </a:spcBef>
              <a:spcAft>
                <a:spcPts val="0"/>
              </a:spcAft>
              <a:buSzPct val="100000"/>
              <a:buAutoNum type="arabicPeriod"/>
            </a:pPr>
            <a:r>
              <a:rPr lang="zh-CN" sz="1400"/>
              <a:t>Select an initial partition with K clusters; repeat steps 2 and 3 until cluster membership stabilizes.</a:t>
            </a:r>
          </a:p>
          <a:p>
            <a:pPr indent="-317500" lvl="0" marL="457200" rtl="0">
              <a:spcBef>
                <a:spcPts val="0"/>
              </a:spcBef>
              <a:buSzPct val="100000"/>
              <a:buAutoNum type="arabicPeriod"/>
            </a:pPr>
            <a:r>
              <a:rPr lang="zh-CN" sz="1400"/>
              <a:t>Generate a new partition by assigning each pattern to its closest cluster center.</a:t>
            </a:r>
          </a:p>
          <a:p>
            <a:pPr indent="-317500" lvl="0" marL="457200">
              <a:spcBef>
                <a:spcPts val="0"/>
              </a:spcBef>
              <a:buSzPct val="100000"/>
              <a:buAutoNum type="arabicPeriod"/>
            </a:pPr>
            <a:r>
              <a:rPr lang="zh-CN" sz="1400"/>
              <a:t>Compute new cluster centers.</a:t>
            </a:r>
          </a:p>
        </p:txBody>
      </p:sp>
      <p:pic>
        <p:nvPicPr>
          <p:cNvPr id="122" name="Shape 122"/>
          <p:cNvPicPr preferRelativeResize="0"/>
          <p:nvPr/>
        </p:nvPicPr>
        <p:blipFill>
          <a:blip r:embed="rId3">
            <a:alphaModFix/>
          </a:blip>
          <a:stretch>
            <a:fillRect/>
          </a:stretch>
        </p:blipFill>
        <p:spPr>
          <a:xfrm>
            <a:off x="2452271" y="2056674"/>
            <a:ext cx="4239448" cy="2980625"/>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K-means</a:t>
            </a:r>
          </a:p>
        </p:txBody>
      </p:sp>
      <p:sp>
        <p:nvSpPr>
          <p:cNvPr id="128" name="Shape 12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spcAft>
                <a:spcPts val="0"/>
              </a:spcAft>
              <a:buNone/>
            </a:pPr>
            <a:r>
              <a:rPr b="1" lang="zh-CN" sz="1400"/>
              <a:t>Number of clusters K:</a:t>
            </a:r>
          </a:p>
          <a:p>
            <a:pPr lvl="0" rtl="0">
              <a:spcBef>
                <a:spcPts val="0"/>
              </a:spcBef>
              <a:spcAft>
                <a:spcPts val="0"/>
              </a:spcAft>
              <a:buNone/>
            </a:pPr>
            <a:r>
              <a:rPr lang="zh-CN" sz="1400"/>
              <a:t>No perfect mathematical criterion</a:t>
            </a:r>
          </a:p>
          <a:p>
            <a:pPr lvl="0" rtl="0">
              <a:spcBef>
                <a:spcPts val="0"/>
              </a:spcBef>
              <a:spcAft>
                <a:spcPts val="0"/>
              </a:spcAft>
              <a:buNone/>
            </a:pPr>
            <a:r>
              <a:rPr lang="zh-CN" sz="1400"/>
              <a:t>Choose a K with the most meaningful partition to the domain experta</a:t>
            </a:r>
          </a:p>
          <a:p>
            <a:pPr lvl="0" rtl="0">
              <a:spcBef>
                <a:spcPts val="0"/>
              </a:spcBef>
              <a:spcAft>
                <a:spcPts val="0"/>
              </a:spcAft>
              <a:buNone/>
            </a:pPr>
            <a:r>
              <a:t/>
            </a:r>
            <a:endParaRPr sz="1400"/>
          </a:p>
          <a:p>
            <a:pPr lvl="0" rtl="0">
              <a:spcBef>
                <a:spcPts val="0"/>
              </a:spcBef>
              <a:spcAft>
                <a:spcPts val="0"/>
              </a:spcAft>
              <a:buNone/>
            </a:pPr>
            <a:r>
              <a:rPr b="1" lang="zh-CN" sz="1400"/>
              <a:t>Initialization:</a:t>
            </a:r>
          </a:p>
          <a:p>
            <a:pPr lvl="0" rtl="0">
              <a:spcBef>
                <a:spcPts val="0"/>
              </a:spcBef>
              <a:spcAft>
                <a:spcPts val="0"/>
              </a:spcAft>
              <a:buNone/>
            </a:pPr>
            <a:r>
              <a:rPr lang="zh-CN" sz="1400"/>
              <a:t>Local optimum result → different initialization can lead to different results</a:t>
            </a:r>
          </a:p>
          <a:p>
            <a:pPr lvl="0" rtl="0">
              <a:spcBef>
                <a:spcPts val="0"/>
              </a:spcBef>
              <a:spcAft>
                <a:spcPts val="0"/>
              </a:spcAft>
              <a:buNone/>
            </a:pPr>
            <a:r>
              <a:rPr lang="zh-CN" sz="1400"/>
              <a:t>For a given K, choose an initialization with the smallest squared error</a:t>
            </a:r>
          </a:p>
          <a:p>
            <a:pPr lvl="0" rtl="0">
              <a:spcBef>
                <a:spcPts val="0"/>
              </a:spcBef>
              <a:spcAft>
                <a:spcPts val="0"/>
              </a:spcAft>
              <a:buNone/>
            </a:pPr>
            <a:r>
              <a:t/>
            </a:r>
            <a:endParaRPr sz="1400"/>
          </a:p>
          <a:p>
            <a:pPr lvl="0" rtl="0">
              <a:spcBef>
                <a:spcPts val="0"/>
              </a:spcBef>
              <a:spcAft>
                <a:spcPts val="0"/>
              </a:spcAft>
              <a:buNone/>
            </a:pPr>
            <a:r>
              <a:rPr b="1" lang="zh-CN" sz="1400"/>
              <a:t>Distance metric:</a:t>
            </a:r>
          </a:p>
          <a:p>
            <a:pPr lvl="0" rtl="0">
              <a:spcBef>
                <a:spcPts val="0"/>
              </a:spcBef>
              <a:spcAft>
                <a:spcPts val="0"/>
              </a:spcAft>
              <a:buNone/>
            </a:pPr>
            <a:r>
              <a:rPr lang="zh-CN" sz="1400"/>
              <a:t>Euclidean metric → ball-shape clusters</a:t>
            </a:r>
          </a:p>
          <a:p>
            <a:pPr lvl="0">
              <a:spcBef>
                <a:spcPts val="0"/>
              </a:spcBef>
              <a:spcAft>
                <a:spcPts val="0"/>
              </a:spcAft>
              <a:buNone/>
            </a:pPr>
            <a:r>
              <a:rPr lang="zh-CN" sz="1400"/>
              <a:t>Mahalanobis distance → ellipsoidal-shape clusters (and higer computation burden)</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Extensions of K-means</a:t>
            </a:r>
          </a:p>
        </p:txBody>
      </p:sp>
      <p:sp>
        <p:nvSpPr>
          <p:cNvPr id="134" name="Shape 13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zh-CN" sz="1400"/>
              <a:t>Additional heuristics involving the minimum cluster size and merging and splitting clusters: ISODATA and FORGY</a:t>
            </a:r>
          </a:p>
          <a:p>
            <a:pPr lvl="0" rtl="0">
              <a:spcBef>
                <a:spcPts val="0"/>
              </a:spcBef>
              <a:buNone/>
            </a:pPr>
            <a:r>
              <a:rPr lang="zh-CN" sz="1400"/>
              <a:t>Cluster soft-assignments: Fuzzy C-means</a:t>
            </a:r>
          </a:p>
          <a:p>
            <a:pPr lvl="0" rtl="0">
              <a:spcBef>
                <a:spcPts val="0"/>
              </a:spcBef>
              <a:buNone/>
            </a:pPr>
            <a:r>
              <a:rPr lang="zh-CN" sz="1400"/>
              <a:t>Hierarchical divisive version: bisecting K-means</a:t>
            </a:r>
          </a:p>
          <a:p>
            <a:pPr lvl="0" rtl="0">
              <a:spcBef>
                <a:spcPts val="0"/>
              </a:spcBef>
              <a:buNone/>
            </a:pPr>
            <a:r>
              <a:rPr lang="zh-CN" sz="1400"/>
              <a:t>Efficiently identify the closest cluster center: by kd-tree</a:t>
            </a:r>
          </a:p>
          <a:p>
            <a:pPr lvl="0" rtl="0">
              <a:spcBef>
                <a:spcPts val="0"/>
              </a:spcBef>
              <a:buNone/>
            </a:pPr>
            <a:r>
              <a:rPr lang="zh-CN" sz="1400"/>
              <a:t>Fast scable and single-pass version: X-means</a:t>
            </a:r>
          </a:p>
          <a:p>
            <a:pPr lvl="0" rtl="0">
              <a:spcBef>
                <a:spcPts val="0"/>
              </a:spcBef>
              <a:buNone/>
            </a:pPr>
            <a:r>
              <a:rPr lang="zh-CN" sz="1400"/>
              <a:t>Median instead of mean: K-medoid</a:t>
            </a:r>
          </a:p>
          <a:p>
            <a:pPr lvl="0">
              <a:spcBef>
                <a:spcPts val="0"/>
              </a:spcBef>
              <a:buNone/>
            </a:pPr>
            <a:r>
              <a:rPr lang="zh-CN" sz="1400"/>
              <a:t>Kernel similarity: Kernel K-means</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zh-CN"/>
              <a:t>Approaches beyond K-means</a:t>
            </a:r>
          </a:p>
        </p:txBody>
      </p:sp>
      <p:sp>
        <p:nvSpPr>
          <p:cNvPr id="140" name="Shape 14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spcAft>
                <a:spcPts val="0"/>
              </a:spcAft>
              <a:buNone/>
            </a:pPr>
            <a:r>
              <a:rPr b="1" lang="zh-CN" sz="1200"/>
              <a:t>Density-based methods:</a:t>
            </a:r>
          </a:p>
          <a:p>
            <a:pPr indent="-304800" lvl="0" marL="457200" rtl="0">
              <a:spcBef>
                <a:spcPts val="0"/>
              </a:spcBef>
              <a:spcAft>
                <a:spcPts val="0"/>
              </a:spcAft>
              <a:buSzPct val="100000"/>
              <a:buAutoNum type="arabicParenR"/>
            </a:pPr>
            <a:r>
              <a:rPr lang="zh-CN" sz="1200"/>
              <a:t>Jarvis-Patrick algorithm</a:t>
            </a:r>
          </a:p>
          <a:p>
            <a:pPr indent="-304800" lvl="0" marL="457200" rtl="0">
              <a:spcBef>
                <a:spcPts val="0"/>
              </a:spcBef>
              <a:spcAft>
                <a:spcPts val="0"/>
              </a:spcAft>
              <a:buSzPct val="100000"/>
              <a:buAutoNum type="arabicParenR"/>
            </a:pPr>
            <a:r>
              <a:rPr lang="zh-CN" sz="1200"/>
              <a:t>DBSCAN</a:t>
            </a:r>
          </a:p>
          <a:p>
            <a:pPr indent="-304800" lvl="0" marL="457200" rtl="0">
              <a:spcBef>
                <a:spcPts val="0"/>
              </a:spcBef>
              <a:spcAft>
                <a:spcPts val="0"/>
              </a:spcAft>
              <a:buSzPct val="100000"/>
              <a:buAutoNum type="arabicParenR"/>
            </a:pPr>
            <a:r>
              <a:rPr lang="zh-CN" sz="1200"/>
              <a:t>Latent Dirichlet Allocation (LDA) and Pachinko Allocation (PA) model</a:t>
            </a:r>
          </a:p>
          <a:p>
            <a:pPr lvl="0" rtl="0">
              <a:spcBef>
                <a:spcPts val="0"/>
              </a:spcBef>
              <a:spcAft>
                <a:spcPts val="0"/>
              </a:spcAft>
              <a:buNone/>
            </a:pPr>
            <a:r>
              <a:t/>
            </a:r>
            <a:endParaRPr sz="1200"/>
          </a:p>
          <a:p>
            <a:pPr lvl="0" rtl="0">
              <a:spcBef>
                <a:spcPts val="0"/>
              </a:spcBef>
              <a:spcAft>
                <a:spcPts val="0"/>
              </a:spcAft>
              <a:buNone/>
            </a:pPr>
            <a:r>
              <a:rPr b="1" lang="zh-CN" sz="1200"/>
              <a:t>Subspace clustering:</a:t>
            </a:r>
          </a:p>
          <a:p>
            <a:pPr lvl="0" rtl="0">
              <a:spcBef>
                <a:spcPts val="0"/>
              </a:spcBef>
              <a:spcAft>
                <a:spcPts val="0"/>
              </a:spcAft>
              <a:buNone/>
            </a:pPr>
            <a:r>
              <a:rPr lang="zh-CN" sz="1200"/>
              <a:t>CLIQUE</a:t>
            </a:r>
          </a:p>
          <a:p>
            <a:pPr lvl="0" rtl="0">
              <a:spcBef>
                <a:spcPts val="0"/>
              </a:spcBef>
              <a:spcAft>
                <a:spcPts val="0"/>
              </a:spcAft>
              <a:buNone/>
            </a:pPr>
            <a:r>
              <a:t/>
            </a:r>
            <a:endParaRPr sz="1200"/>
          </a:p>
          <a:p>
            <a:pPr lvl="0" rtl="0">
              <a:spcBef>
                <a:spcPts val="0"/>
              </a:spcBef>
              <a:spcAft>
                <a:spcPts val="0"/>
              </a:spcAft>
              <a:buNone/>
            </a:pPr>
            <a:r>
              <a:rPr b="1" lang="zh-CN" sz="1200"/>
              <a:t>Spectral clustering:</a:t>
            </a:r>
          </a:p>
          <a:p>
            <a:pPr indent="-304800" lvl="0" marL="457200" rtl="0">
              <a:spcBef>
                <a:spcPts val="0"/>
              </a:spcBef>
              <a:spcAft>
                <a:spcPts val="0"/>
              </a:spcAft>
              <a:buSzPct val="100000"/>
              <a:buAutoNum type="arabicParenR"/>
            </a:pPr>
            <a:r>
              <a:rPr lang="zh-CN" sz="1200"/>
              <a:t>Minimal Cut</a:t>
            </a:r>
          </a:p>
          <a:p>
            <a:pPr indent="-304800" lvl="0" marL="457200" rtl="0">
              <a:spcBef>
                <a:spcPts val="0"/>
              </a:spcBef>
              <a:spcAft>
                <a:spcPts val="0"/>
              </a:spcAft>
              <a:buSzPct val="100000"/>
              <a:buAutoNum type="arabicParenR"/>
            </a:pPr>
            <a:r>
              <a:rPr lang="zh-CN" sz="1200"/>
              <a:t>Ratio Cut</a:t>
            </a:r>
          </a:p>
          <a:p>
            <a:pPr indent="-304800" lvl="0" marL="457200" rtl="0">
              <a:spcBef>
                <a:spcPts val="0"/>
              </a:spcBef>
              <a:spcAft>
                <a:spcPts val="0"/>
              </a:spcAft>
              <a:buSzPct val="100000"/>
              <a:buAutoNum type="arabicParenR"/>
            </a:pPr>
            <a:r>
              <a:rPr lang="zh-CN" sz="1200"/>
              <a:t>Normalized Cut</a:t>
            </a:r>
          </a:p>
          <a:p>
            <a:pPr lvl="0" rtl="0">
              <a:spcBef>
                <a:spcPts val="0"/>
              </a:spcBef>
              <a:spcAft>
                <a:spcPts val="0"/>
              </a:spcAft>
              <a:buNone/>
            </a:pPr>
            <a:r>
              <a:t/>
            </a:r>
            <a:endParaRPr sz="1200"/>
          </a:p>
          <a:p>
            <a:pPr lvl="0" rtl="0">
              <a:spcBef>
                <a:spcPts val="0"/>
              </a:spcBef>
              <a:spcAft>
                <a:spcPts val="0"/>
              </a:spcAft>
              <a:buNone/>
            </a:pPr>
            <a:r>
              <a:rPr b="1" lang="zh-CN" sz="1200"/>
              <a:t>Information-Theory-based methods:</a:t>
            </a:r>
          </a:p>
          <a:p>
            <a:pPr indent="-304800" lvl="0" marL="457200" rtl="0">
              <a:spcBef>
                <a:spcPts val="0"/>
              </a:spcBef>
              <a:spcAft>
                <a:spcPts val="0"/>
              </a:spcAft>
              <a:buSzPct val="100000"/>
              <a:buAutoNum type="arabicParenR"/>
            </a:pPr>
            <a:r>
              <a:rPr lang="zh-CN" sz="1200"/>
              <a:t>Minimum Entropy</a:t>
            </a:r>
          </a:p>
          <a:p>
            <a:pPr indent="-304800" lvl="0" marL="457200" rtl="0">
              <a:spcBef>
                <a:spcPts val="0"/>
              </a:spcBef>
              <a:spcAft>
                <a:spcPts val="0"/>
              </a:spcAft>
              <a:buSzPct val="100000"/>
              <a:buAutoNum type="arabicParenR"/>
            </a:pPr>
            <a:r>
              <a:rPr lang="zh-CN" sz="1200"/>
              <a:t>Information Bottleneck</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User’s Dilemma</a:t>
            </a:r>
          </a:p>
        </p:txBody>
      </p:sp>
      <p:sp>
        <p:nvSpPr>
          <p:cNvPr id="146" name="Shape 146"/>
          <p:cNvSpPr txBox="1"/>
          <p:nvPr>
            <p:ph idx="1" type="body"/>
          </p:nvPr>
        </p:nvSpPr>
        <p:spPr>
          <a:xfrm>
            <a:off x="311700" y="1152475"/>
            <a:ext cx="8520600" cy="3683400"/>
          </a:xfrm>
          <a:prstGeom prst="rect">
            <a:avLst/>
          </a:prstGeom>
        </p:spPr>
        <p:txBody>
          <a:bodyPr anchorCtr="0" anchor="t" bIns="91425" lIns="91425" rIns="91425" tIns="91425">
            <a:noAutofit/>
          </a:bodyPr>
          <a:lstStyle/>
          <a:p>
            <a:pPr indent="-228600" lvl="0" marL="457200" rtl="0">
              <a:spcBef>
                <a:spcPts val="0"/>
              </a:spcBef>
              <a:buAutoNum type="arabicPeriod"/>
            </a:pPr>
            <a:r>
              <a:rPr lang="zh-CN"/>
              <a:t>How do we choose the number of clusters K ?</a:t>
            </a:r>
          </a:p>
          <a:p>
            <a:pPr lvl="0" rtl="0">
              <a:spcBef>
                <a:spcPts val="0"/>
              </a:spcBef>
              <a:buNone/>
            </a:pPr>
            <a:r>
              <a:t/>
            </a:r>
            <a:endParaRPr/>
          </a:p>
          <a:p>
            <a:pPr indent="-228600" lvl="0" marL="457200" rtl="0">
              <a:spcBef>
                <a:spcPts val="0"/>
              </a:spcBef>
              <a:buAutoNum type="arabicPeriod"/>
            </a:pPr>
            <a:r>
              <a:rPr lang="zh-CN"/>
              <a:t>What’s the best clustering algorithm for my specific dataset ?</a:t>
            </a:r>
          </a:p>
          <a:p>
            <a:pPr lvl="0" rtl="0">
              <a:spcBef>
                <a:spcPts val="0"/>
              </a:spcBef>
              <a:buNone/>
            </a:pPr>
            <a:r>
              <a:t/>
            </a:r>
            <a:endParaRPr/>
          </a:p>
          <a:p>
            <a:pPr indent="-228600" lvl="0" marL="457200" rtl="0">
              <a:spcBef>
                <a:spcPts val="0"/>
              </a:spcBef>
              <a:buAutoNum type="arabicPeriod"/>
            </a:pPr>
            <a:r>
              <a:rPr lang="zh-CN"/>
              <a:t>Does my clustering result really make sense ?</a:t>
            </a:r>
          </a:p>
          <a:p>
            <a:pPr lvl="0" rtl="0">
              <a:spcBef>
                <a:spcPts val="0"/>
              </a:spcBef>
              <a:buNone/>
            </a:pPr>
            <a:r>
              <a:t/>
            </a:r>
            <a:endParaRPr/>
          </a:p>
          <a:p>
            <a:pPr indent="-228600" lvl="0" marL="457200">
              <a:spcBef>
                <a:spcPts val="0"/>
              </a:spcBef>
              <a:buAutoNum type="arabicPeriod"/>
            </a:pPr>
            <a:r>
              <a:rPr lang="zh-CN"/>
              <a:t>………..</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Data representation</a:t>
            </a:r>
          </a:p>
        </p:txBody>
      </p:sp>
      <p:sp>
        <p:nvSpPr>
          <p:cNvPr id="152" name="Shape 15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zh-CN"/>
              <a:t>Good data representation helps the clusters to be compact and isolated.</a:t>
            </a:r>
          </a:p>
          <a:p>
            <a:pPr lvl="0">
              <a:spcBef>
                <a:spcPts val="0"/>
              </a:spcBef>
              <a:buNone/>
            </a:pPr>
            <a:r>
              <a:rPr lang="zh-CN"/>
              <a:t>Different data representation would result in different clustering performance.</a:t>
            </a:r>
          </a:p>
        </p:txBody>
      </p:sp>
      <p:pic>
        <p:nvPicPr>
          <p:cNvPr id="153" name="Shape 153"/>
          <p:cNvPicPr preferRelativeResize="0"/>
          <p:nvPr/>
        </p:nvPicPr>
        <p:blipFill>
          <a:blip r:embed="rId3">
            <a:alphaModFix/>
          </a:blip>
          <a:stretch>
            <a:fillRect/>
          </a:stretch>
        </p:blipFill>
        <p:spPr>
          <a:xfrm>
            <a:off x="4120125" y="2538299"/>
            <a:ext cx="4712174" cy="2030574"/>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311700" y="212600"/>
            <a:ext cx="8520600" cy="572700"/>
          </a:xfrm>
          <a:prstGeom prst="rect">
            <a:avLst/>
          </a:prstGeom>
        </p:spPr>
        <p:txBody>
          <a:bodyPr anchorCtr="0" anchor="t" bIns="91425" lIns="91425" rIns="91425" tIns="91425">
            <a:noAutofit/>
          </a:bodyPr>
          <a:lstStyle/>
          <a:p>
            <a:pPr lvl="0">
              <a:spcBef>
                <a:spcPts val="0"/>
              </a:spcBef>
              <a:buNone/>
            </a:pPr>
            <a:r>
              <a:rPr lang="zh-CN"/>
              <a:t>Purpose of grouping</a:t>
            </a:r>
          </a:p>
        </p:txBody>
      </p:sp>
      <p:sp>
        <p:nvSpPr>
          <p:cNvPr id="159" name="Shape 159"/>
          <p:cNvSpPr txBox="1"/>
          <p:nvPr>
            <p:ph idx="1" type="body"/>
          </p:nvPr>
        </p:nvSpPr>
        <p:spPr>
          <a:xfrm>
            <a:off x="311700" y="785300"/>
            <a:ext cx="8520600" cy="4118400"/>
          </a:xfrm>
          <a:prstGeom prst="rect">
            <a:avLst/>
          </a:prstGeom>
        </p:spPr>
        <p:txBody>
          <a:bodyPr anchorCtr="0" anchor="t" bIns="91425" lIns="91425" rIns="91425" tIns="91425">
            <a:noAutofit/>
          </a:bodyPr>
          <a:lstStyle/>
          <a:p>
            <a:pPr lvl="0" rtl="0">
              <a:spcBef>
                <a:spcPts val="0"/>
              </a:spcBef>
              <a:buNone/>
            </a:pPr>
            <a:r>
              <a:rPr lang="zh-CN"/>
              <a:t>The dataset can have different partitionings, so user’s purpose of grouping decides which one is the desired one. </a:t>
            </a:r>
          </a:p>
          <a:p>
            <a:pPr lvl="0" rtl="0">
              <a:spcBef>
                <a:spcPts val="0"/>
              </a:spcBef>
              <a:buNone/>
            </a:pPr>
            <a:r>
              <a:t/>
            </a:r>
            <a:endParaRPr/>
          </a:p>
          <a:p>
            <a:pPr lvl="0" rtl="0">
              <a:spcBef>
                <a:spcPts val="0"/>
              </a:spcBef>
              <a:buNone/>
            </a:pPr>
            <a:r>
              <a:rPr lang="zh-CN"/>
              <a:t>Each animal is represented using </a:t>
            </a:r>
          </a:p>
          <a:p>
            <a:pPr lvl="0" rtl="0">
              <a:spcBef>
                <a:spcPts val="0"/>
              </a:spcBef>
              <a:buNone/>
            </a:pPr>
            <a:r>
              <a:rPr lang="zh-CN"/>
              <a:t>13 boolean features related to </a:t>
            </a:r>
          </a:p>
          <a:p>
            <a:pPr lvl="0" rtl="0">
              <a:spcBef>
                <a:spcPts val="0"/>
              </a:spcBef>
              <a:buNone/>
            </a:pPr>
            <a:r>
              <a:rPr lang="zh-CN"/>
              <a:t>apprearance and activity.</a:t>
            </a:r>
          </a:p>
          <a:p>
            <a:pPr lvl="0" rtl="0">
              <a:spcBef>
                <a:spcPts val="0"/>
              </a:spcBef>
              <a:buNone/>
            </a:pPr>
            <a:r>
              <a:rPr lang="zh-CN"/>
              <a:t>apprearance - mammals vs birds</a:t>
            </a:r>
          </a:p>
          <a:p>
            <a:pPr lvl="0">
              <a:spcBef>
                <a:spcPts val="0"/>
              </a:spcBef>
              <a:buNone/>
            </a:pPr>
            <a:r>
              <a:rPr lang="zh-CN"/>
              <a:t>activity - predators vs nonpredators</a:t>
            </a:r>
          </a:p>
        </p:txBody>
      </p:sp>
      <p:pic>
        <p:nvPicPr>
          <p:cNvPr id="160" name="Shape 160"/>
          <p:cNvPicPr preferRelativeResize="0"/>
          <p:nvPr/>
        </p:nvPicPr>
        <p:blipFill>
          <a:blip r:embed="rId3">
            <a:alphaModFix/>
          </a:blip>
          <a:stretch>
            <a:fillRect/>
          </a:stretch>
        </p:blipFill>
        <p:spPr>
          <a:xfrm>
            <a:off x="4068424" y="1875498"/>
            <a:ext cx="2459000" cy="3267050"/>
          </a:xfrm>
          <a:prstGeom prst="rect">
            <a:avLst/>
          </a:prstGeom>
          <a:noFill/>
          <a:ln>
            <a:noFill/>
          </a:ln>
        </p:spPr>
      </p:pic>
      <p:pic>
        <p:nvPicPr>
          <p:cNvPr id="161" name="Shape 161"/>
          <p:cNvPicPr preferRelativeResize="0"/>
          <p:nvPr/>
        </p:nvPicPr>
        <p:blipFill>
          <a:blip r:embed="rId4">
            <a:alphaModFix/>
          </a:blip>
          <a:stretch>
            <a:fillRect/>
          </a:stretch>
        </p:blipFill>
        <p:spPr>
          <a:xfrm>
            <a:off x="6684999" y="1874549"/>
            <a:ext cx="2459000" cy="3268949"/>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311687" y="1601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zh-CN"/>
              <a:t>Number of clusters - K</a:t>
            </a:r>
          </a:p>
        </p:txBody>
      </p:sp>
      <p:sp>
        <p:nvSpPr>
          <p:cNvPr id="167" name="Shape 16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168" name="Shape 168"/>
          <p:cNvPicPr preferRelativeResize="0"/>
          <p:nvPr/>
        </p:nvPicPr>
        <p:blipFill>
          <a:blip r:embed="rId3">
            <a:alphaModFix/>
          </a:blip>
          <a:stretch>
            <a:fillRect/>
          </a:stretch>
        </p:blipFill>
        <p:spPr>
          <a:xfrm>
            <a:off x="311699" y="807574"/>
            <a:ext cx="2060324" cy="2087025"/>
          </a:xfrm>
          <a:prstGeom prst="rect">
            <a:avLst/>
          </a:prstGeom>
          <a:noFill/>
          <a:ln>
            <a:noFill/>
          </a:ln>
        </p:spPr>
      </p:pic>
      <p:pic>
        <p:nvPicPr>
          <p:cNvPr id="169" name="Shape 169"/>
          <p:cNvPicPr preferRelativeResize="0"/>
          <p:nvPr/>
        </p:nvPicPr>
        <p:blipFill>
          <a:blip r:embed="rId4">
            <a:alphaModFix/>
          </a:blip>
          <a:stretch>
            <a:fillRect/>
          </a:stretch>
        </p:blipFill>
        <p:spPr>
          <a:xfrm>
            <a:off x="2444125" y="807574"/>
            <a:ext cx="2202585" cy="2087025"/>
          </a:xfrm>
          <a:prstGeom prst="rect">
            <a:avLst/>
          </a:prstGeom>
          <a:noFill/>
          <a:ln>
            <a:noFill/>
          </a:ln>
        </p:spPr>
      </p:pic>
      <p:pic>
        <p:nvPicPr>
          <p:cNvPr id="170" name="Shape 170"/>
          <p:cNvPicPr preferRelativeResize="0"/>
          <p:nvPr/>
        </p:nvPicPr>
        <p:blipFill>
          <a:blip r:embed="rId5">
            <a:alphaModFix/>
          </a:blip>
          <a:stretch>
            <a:fillRect/>
          </a:stretch>
        </p:blipFill>
        <p:spPr>
          <a:xfrm>
            <a:off x="4718799" y="807576"/>
            <a:ext cx="1932149" cy="1989200"/>
          </a:xfrm>
          <a:prstGeom prst="rect">
            <a:avLst/>
          </a:prstGeom>
          <a:noFill/>
          <a:ln>
            <a:noFill/>
          </a:ln>
        </p:spPr>
      </p:pic>
      <p:pic>
        <p:nvPicPr>
          <p:cNvPr id="171" name="Shape 171"/>
          <p:cNvPicPr preferRelativeResize="0"/>
          <p:nvPr/>
        </p:nvPicPr>
        <p:blipFill>
          <a:blip r:embed="rId6">
            <a:alphaModFix/>
          </a:blip>
          <a:stretch>
            <a:fillRect/>
          </a:stretch>
        </p:blipFill>
        <p:spPr>
          <a:xfrm>
            <a:off x="6780175" y="807575"/>
            <a:ext cx="1932150" cy="1957095"/>
          </a:xfrm>
          <a:prstGeom prst="rect">
            <a:avLst/>
          </a:prstGeom>
          <a:noFill/>
          <a:ln>
            <a:noFill/>
          </a:ln>
        </p:spPr>
      </p:pic>
      <p:pic>
        <p:nvPicPr>
          <p:cNvPr id="172" name="Shape 172"/>
          <p:cNvPicPr preferRelativeResize="0"/>
          <p:nvPr/>
        </p:nvPicPr>
        <p:blipFill>
          <a:blip r:embed="rId7">
            <a:alphaModFix/>
          </a:blip>
          <a:stretch>
            <a:fillRect/>
          </a:stretch>
        </p:blipFill>
        <p:spPr>
          <a:xfrm>
            <a:off x="4028551" y="2871514"/>
            <a:ext cx="2060325" cy="2094110"/>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Number of clusters - K </a:t>
            </a:r>
          </a:p>
        </p:txBody>
      </p:sp>
      <p:sp>
        <p:nvSpPr>
          <p:cNvPr id="178" name="Shape 17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zh-CN"/>
              <a:t>We choose the best value of K based on predefined criterion.</a:t>
            </a:r>
          </a:p>
          <a:p>
            <a:pPr indent="-228600" lvl="0" marL="457200" rtl="0">
              <a:spcBef>
                <a:spcPts val="0"/>
              </a:spcBef>
              <a:buChar char="-"/>
            </a:pPr>
            <a:r>
              <a:rPr lang="zh-CN"/>
              <a:t>minimum message length : the approach starts with a large number of clusters, and gradually merges the clusters if this leads to a decrease in the MML criterion.</a:t>
            </a:r>
          </a:p>
          <a:p>
            <a:pPr indent="-228600" lvl="0" marL="457200">
              <a:spcBef>
                <a:spcPts val="0"/>
              </a:spcBef>
              <a:buChar char="-"/>
            </a:pPr>
            <a:r>
              <a:rPr lang="zh-CN"/>
              <a:t>gap statistics : it is assumed the optimal number of clusters is most resilient to the random pertunbations.</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Comparing clustering algorithms</a:t>
            </a:r>
          </a:p>
        </p:txBody>
      </p:sp>
      <p:sp>
        <p:nvSpPr>
          <p:cNvPr id="184" name="Shape 18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zh-CN"/>
              <a:t>Can we identify algorithms that generate similar grouping irrespective of data ?</a:t>
            </a:r>
          </a:p>
          <a:p>
            <a:pPr lvl="0">
              <a:spcBef>
                <a:spcPts val="0"/>
              </a:spcBef>
              <a:buNone/>
            </a:pPr>
            <a:r>
              <a:rPr lang="zh-CN"/>
              <a:t>i.e. cluster the clustering algorithms</a:t>
            </a:r>
          </a:p>
        </p:txBody>
      </p:sp>
      <p:pic>
        <p:nvPicPr>
          <p:cNvPr id="185" name="Shape 185"/>
          <p:cNvPicPr preferRelativeResize="0"/>
          <p:nvPr/>
        </p:nvPicPr>
        <p:blipFill>
          <a:blip r:embed="rId3">
            <a:alphaModFix/>
          </a:blip>
          <a:stretch>
            <a:fillRect/>
          </a:stretch>
        </p:blipFill>
        <p:spPr>
          <a:xfrm>
            <a:off x="3726300" y="2127875"/>
            <a:ext cx="5105999" cy="2317325"/>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pic>
        <p:nvPicPr>
          <p:cNvPr id="61" name="Shape 61"/>
          <p:cNvPicPr preferRelativeResize="0"/>
          <p:nvPr/>
        </p:nvPicPr>
        <p:blipFill>
          <a:blip r:embed="rId3">
            <a:alphaModFix/>
          </a:blip>
          <a:stretch>
            <a:fillRect/>
          </a:stretch>
        </p:blipFill>
        <p:spPr>
          <a:xfrm>
            <a:off x="2250700" y="3431925"/>
            <a:ext cx="1320099" cy="937449"/>
          </a:xfrm>
          <a:prstGeom prst="rect">
            <a:avLst/>
          </a:prstGeom>
          <a:noFill/>
          <a:ln>
            <a:noFill/>
          </a:ln>
        </p:spPr>
      </p:pic>
      <p:sp>
        <p:nvSpPr>
          <p:cNvPr id="62" name="Shape 6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Age of Big Data</a:t>
            </a:r>
          </a:p>
        </p:txBody>
      </p:sp>
      <p:sp>
        <p:nvSpPr>
          <p:cNvPr id="63" name="Shape 6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zh-CN"/>
              <a:t>Internet search, digital imaging, video surveillance, RFID tags, transponders, emails, blogs, transaction data, web pages</a:t>
            </a:r>
          </a:p>
          <a:p>
            <a:pPr lvl="0" rtl="0">
              <a:spcBef>
                <a:spcPts val="0"/>
              </a:spcBef>
              <a:buNone/>
            </a:pPr>
            <a:r>
              <a:rPr lang="zh-CN"/>
              <a:t>→ high volume, high dimension</a:t>
            </a:r>
          </a:p>
          <a:p>
            <a:pPr lvl="0" rtl="0">
              <a:spcBef>
                <a:spcPts val="0"/>
              </a:spcBef>
              <a:buNone/>
            </a:pPr>
            <a:r>
              <a:rPr lang="zh-CN"/>
              <a:t>→ variety, uncertainty</a:t>
            </a:r>
          </a:p>
          <a:p>
            <a:pPr lvl="0" rtl="0">
              <a:spcBef>
                <a:spcPts val="0"/>
              </a:spcBef>
              <a:spcAft>
                <a:spcPts val="0"/>
              </a:spcAft>
              <a:buNone/>
            </a:pPr>
            <a:r>
              <a:rPr lang="zh-CN"/>
              <a:t>→ methodology to automatically </a:t>
            </a:r>
          </a:p>
          <a:p>
            <a:pPr lvl="0" rtl="0">
              <a:spcBef>
                <a:spcPts val="0"/>
              </a:spcBef>
              <a:spcAft>
                <a:spcPts val="0"/>
              </a:spcAft>
              <a:buNone/>
            </a:pPr>
            <a:r>
              <a:rPr lang="zh-CN"/>
              <a:t>understand, process, and summarize</a:t>
            </a:r>
          </a:p>
          <a:p>
            <a:pPr lvl="0">
              <a:spcBef>
                <a:spcPts val="0"/>
              </a:spcBef>
              <a:spcAft>
                <a:spcPts val="0"/>
              </a:spcAft>
              <a:buNone/>
            </a:pPr>
            <a:r>
              <a:rPr lang="zh-CN"/>
              <a:t>data</a:t>
            </a:r>
          </a:p>
        </p:txBody>
      </p:sp>
      <p:pic>
        <p:nvPicPr>
          <p:cNvPr id="64" name="Shape 64"/>
          <p:cNvPicPr preferRelativeResize="0"/>
          <p:nvPr/>
        </p:nvPicPr>
        <p:blipFill>
          <a:blip r:embed="rId4">
            <a:alphaModFix/>
          </a:blip>
          <a:stretch>
            <a:fillRect/>
          </a:stretch>
        </p:blipFill>
        <p:spPr>
          <a:xfrm>
            <a:off x="4316650" y="2142474"/>
            <a:ext cx="4723074" cy="2622800"/>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zh-CN"/>
              <a:t>Comparing clustering algorithms</a:t>
            </a:r>
          </a:p>
        </p:txBody>
      </p:sp>
      <p:sp>
        <p:nvSpPr>
          <p:cNvPr id="191" name="Shape 19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192" name="Shape 192"/>
          <p:cNvPicPr preferRelativeResize="0"/>
          <p:nvPr/>
        </p:nvPicPr>
        <p:blipFill>
          <a:blip r:embed="rId3">
            <a:alphaModFix/>
          </a:blip>
          <a:stretch>
            <a:fillRect/>
          </a:stretch>
        </p:blipFill>
        <p:spPr>
          <a:xfrm>
            <a:off x="1462350" y="1017724"/>
            <a:ext cx="5732000" cy="4190874"/>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zh-CN"/>
              <a:t>Comparing clustering algorithms</a:t>
            </a:r>
          </a:p>
        </p:txBody>
      </p:sp>
      <p:sp>
        <p:nvSpPr>
          <p:cNvPr id="198" name="Shape 19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zh-CN"/>
              <a:t>there is no best clustering algorithm. When there is a good match between the model and data, good partition is obtained.</a:t>
            </a:r>
          </a:p>
          <a:p>
            <a:pPr lvl="0" rtl="0">
              <a:spcBef>
                <a:spcPts val="0"/>
              </a:spcBef>
              <a:buNone/>
            </a:pPr>
            <a:r>
              <a:t/>
            </a:r>
            <a:endParaRPr/>
          </a:p>
          <a:p>
            <a:pPr indent="-228600" lvl="0" marL="457200">
              <a:spcBef>
                <a:spcPts val="0"/>
              </a:spcBef>
              <a:buChar char="-"/>
            </a:pPr>
            <a:r>
              <a:rPr lang="zh-CN"/>
              <a:t>if the structure of data is not known, one needs to try different methods to determine an approriate one.</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Trends in data clustering</a:t>
            </a:r>
          </a:p>
        </p:txBody>
      </p:sp>
      <p:sp>
        <p:nvSpPr>
          <p:cNvPr id="204" name="Shape 20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nSpc>
                <a:spcPct val="115000"/>
              </a:lnSpc>
              <a:spcBef>
                <a:spcPts val="0"/>
              </a:spcBef>
              <a:buClr>
                <a:schemeClr val="dk1"/>
              </a:buClr>
              <a:buSzPct val="61111"/>
              <a:buFont typeface="Arial"/>
              <a:buNone/>
            </a:pPr>
            <a:r>
              <a:rPr lang="zh-CN"/>
              <a:t>Information explosion: diverse set of data</a:t>
            </a:r>
          </a:p>
          <a:p>
            <a:pPr lvl="0" rtl="0">
              <a:lnSpc>
                <a:spcPct val="200000"/>
              </a:lnSpc>
              <a:spcBef>
                <a:spcPts val="0"/>
              </a:spcBef>
              <a:spcAft>
                <a:spcPts val="0"/>
              </a:spcAft>
              <a:buClr>
                <a:schemeClr val="dk1"/>
              </a:buClr>
              <a:buSzPct val="78571"/>
              <a:buFont typeface="Arial"/>
              <a:buNone/>
            </a:pPr>
            <a:r>
              <a:rPr lang="zh-CN" sz="1400"/>
              <a:t>-  Unstructured: images, text, audio, video, etc.</a:t>
            </a:r>
          </a:p>
          <a:p>
            <a:pPr lvl="0" rtl="0">
              <a:lnSpc>
                <a:spcPct val="200000"/>
              </a:lnSpc>
              <a:spcBef>
                <a:spcPts val="0"/>
              </a:spcBef>
              <a:spcAft>
                <a:spcPts val="0"/>
              </a:spcAft>
              <a:buClr>
                <a:schemeClr val="dk1"/>
              </a:buClr>
              <a:buSzPct val="78571"/>
              <a:buFont typeface="Arial"/>
              <a:buNone/>
            </a:pPr>
            <a:r>
              <a:rPr lang="zh-CN" sz="1400"/>
              <a:t>-  Structured: semantic relationship</a:t>
            </a:r>
          </a:p>
          <a:p>
            <a:pPr lvl="0" rtl="0">
              <a:lnSpc>
                <a:spcPct val="115000"/>
              </a:lnSpc>
              <a:spcBef>
                <a:spcPts val="0"/>
              </a:spcBef>
              <a:buClr>
                <a:schemeClr val="dk1"/>
              </a:buClr>
              <a:buSzPct val="61111"/>
              <a:buFont typeface="Arial"/>
              <a:buNone/>
            </a:pPr>
            <a:r>
              <a:rPr lang="zh-CN"/>
              <a:t>Challenge: Process huge amount of heterogeneous data</a:t>
            </a:r>
          </a:p>
          <a:p>
            <a:pPr lvl="0">
              <a:spcBef>
                <a:spcPts val="0"/>
              </a:spcBef>
              <a:buNone/>
            </a:pPr>
            <a:r>
              <a:t/>
            </a:r>
            <a:endParaRP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Clustering ensembles</a:t>
            </a:r>
          </a:p>
        </p:txBody>
      </p:sp>
      <p:sp>
        <p:nvSpPr>
          <p:cNvPr id="210" name="Shape 21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nSpc>
                <a:spcPct val="115000"/>
              </a:lnSpc>
              <a:spcBef>
                <a:spcPts val="0"/>
              </a:spcBef>
              <a:buClr>
                <a:schemeClr val="dk1"/>
              </a:buClr>
              <a:buSzPct val="61111"/>
              <a:buFont typeface="Arial"/>
              <a:buNone/>
            </a:pPr>
            <a:r>
              <a:rPr lang="zh-CN"/>
              <a:t>Basic idea: take multiple looks at the same data can generate multiple partitions of the same data and combine them</a:t>
            </a:r>
          </a:p>
          <a:p>
            <a:pPr lvl="0">
              <a:spcBef>
                <a:spcPts val="0"/>
              </a:spcBef>
              <a:buNone/>
            </a:pPr>
            <a:r>
              <a:t/>
            </a:r>
            <a:endParaRPr/>
          </a:p>
        </p:txBody>
      </p:sp>
      <p:pic>
        <p:nvPicPr>
          <p:cNvPr id="211" name="Shape 211"/>
          <p:cNvPicPr preferRelativeResize="0"/>
          <p:nvPr/>
        </p:nvPicPr>
        <p:blipFill>
          <a:blip r:embed="rId3">
            <a:alphaModFix/>
          </a:blip>
          <a:stretch>
            <a:fillRect/>
          </a:stretch>
        </p:blipFill>
        <p:spPr>
          <a:xfrm>
            <a:off x="311700" y="2160079"/>
            <a:ext cx="5337699" cy="2408799"/>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Clustering ensembles</a:t>
            </a:r>
          </a:p>
        </p:txBody>
      </p:sp>
      <p:sp>
        <p:nvSpPr>
          <p:cNvPr id="217" name="Shape 21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nSpc>
                <a:spcPct val="115000"/>
              </a:lnSpc>
              <a:spcBef>
                <a:spcPts val="0"/>
              </a:spcBef>
              <a:buClr>
                <a:schemeClr val="dk1"/>
              </a:buClr>
              <a:buSzPct val="61111"/>
              <a:buFont typeface="Arial"/>
              <a:buNone/>
            </a:pPr>
            <a:r>
              <a:rPr lang="zh-CN"/>
              <a:t>Different methods to get clustering ensembles</a:t>
            </a:r>
          </a:p>
          <a:p>
            <a:pPr lvl="0" rtl="0">
              <a:lnSpc>
                <a:spcPct val="200000"/>
              </a:lnSpc>
              <a:spcBef>
                <a:spcPts val="0"/>
              </a:spcBef>
              <a:spcAft>
                <a:spcPts val="0"/>
              </a:spcAft>
              <a:buClr>
                <a:schemeClr val="dk1"/>
              </a:buClr>
              <a:buSzPct val="78571"/>
              <a:buFont typeface="Arial"/>
              <a:buNone/>
            </a:pPr>
            <a:r>
              <a:rPr lang="zh-CN" sz="1400"/>
              <a:t>-Applying different algorithms</a:t>
            </a:r>
          </a:p>
          <a:p>
            <a:pPr lvl="0" rtl="0">
              <a:lnSpc>
                <a:spcPct val="200000"/>
              </a:lnSpc>
              <a:spcBef>
                <a:spcPts val="0"/>
              </a:spcBef>
              <a:spcAft>
                <a:spcPts val="0"/>
              </a:spcAft>
              <a:buClr>
                <a:schemeClr val="dk1"/>
              </a:buClr>
              <a:buSzPct val="78571"/>
              <a:buFont typeface="Arial"/>
              <a:buNone/>
            </a:pPr>
            <a:r>
              <a:rPr lang="zh-CN" sz="1400"/>
              <a:t>-Same algorithm with different parameters</a:t>
            </a:r>
          </a:p>
          <a:p>
            <a:pPr lvl="0" rtl="0">
              <a:lnSpc>
                <a:spcPct val="200000"/>
              </a:lnSpc>
              <a:spcBef>
                <a:spcPts val="0"/>
              </a:spcBef>
              <a:spcAft>
                <a:spcPts val="0"/>
              </a:spcAft>
              <a:buClr>
                <a:schemeClr val="dk1"/>
              </a:buClr>
              <a:buSzPct val="78571"/>
              <a:buFont typeface="Arial"/>
              <a:buNone/>
            </a:pPr>
            <a:r>
              <a:rPr lang="zh-CN" sz="1400"/>
              <a:t>-Combining of both</a:t>
            </a:r>
          </a:p>
          <a:p>
            <a:pPr lvl="0" rtl="0">
              <a:lnSpc>
                <a:spcPct val="115000"/>
              </a:lnSpc>
              <a:spcBef>
                <a:spcPts val="0"/>
              </a:spcBef>
              <a:spcAft>
                <a:spcPts val="0"/>
              </a:spcAft>
              <a:buClr>
                <a:schemeClr val="dk1"/>
              </a:buClr>
              <a:buSzPct val="61111"/>
              <a:buFont typeface="Arial"/>
              <a:buNone/>
            </a:pPr>
            <a:r>
              <a:rPr lang="zh-CN"/>
              <a:t>Combining step: learning the similarity measure among the data points</a:t>
            </a:r>
          </a:p>
          <a:p>
            <a:pPr lvl="0">
              <a:spcBef>
                <a:spcPts val="0"/>
              </a:spcBef>
              <a:buNone/>
            </a:pPr>
            <a:r>
              <a:t/>
            </a:r>
            <a:endParaRP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Semi-supervised clustering</a:t>
            </a:r>
          </a:p>
        </p:txBody>
      </p:sp>
      <p:sp>
        <p:nvSpPr>
          <p:cNvPr id="223" name="Shape 22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nSpc>
                <a:spcPct val="200000"/>
              </a:lnSpc>
              <a:spcBef>
                <a:spcPts val="0"/>
              </a:spcBef>
              <a:buClr>
                <a:schemeClr val="dk1"/>
              </a:buClr>
              <a:buSzPct val="61111"/>
              <a:buFont typeface="Arial"/>
              <a:buNone/>
            </a:pPr>
            <a:r>
              <a:rPr lang="zh-CN"/>
              <a:t>Utilize side/external information to find a good cluster</a:t>
            </a:r>
          </a:p>
          <a:p>
            <a:pPr lvl="0" rtl="0">
              <a:lnSpc>
                <a:spcPct val="200000"/>
              </a:lnSpc>
              <a:spcBef>
                <a:spcPts val="0"/>
              </a:spcBef>
              <a:spcAft>
                <a:spcPts val="0"/>
              </a:spcAft>
              <a:buClr>
                <a:schemeClr val="dk1"/>
              </a:buClr>
              <a:buSzPct val="78571"/>
              <a:buFont typeface="Arial"/>
              <a:buNone/>
            </a:pPr>
            <a:r>
              <a:rPr lang="zh-CN" sz="1400"/>
              <a:t>-Pair-wise constraint</a:t>
            </a:r>
          </a:p>
          <a:p>
            <a:pPr lvl="0">
              <a:spcBef>
                <a:spcPts val="0"/>
              </a:spcBef>
              <a:buNone/>
            </a:pPr>
            <a:r>
              <a:t/>
            </a:r>
            <a:endParaRPr/>
          </a:p>
        </p:txBody>
      </p:sp>
      <p:pic>
        <p:nvPicPr>
          <p:cNvPr id="224" name="Shape 224"/>
          <p:cNvPicPr preferRelativeResize="0"/>
          <p:nvPr/>
        </p:nvPicPr>
        <p:blipFill>
          <a:blip r:embed="rId3">
            <a:alphaModFix/>
          </a:blip>
          <a:stretch>
            <a:fillRect/>
          </a:stretch>
        </p:blipFill>
        <p:spPr>
          <a:xfrm>
            <a:off x="233050" y="2612924"/>
            <a:ext cx="6081199" cy="2119974"/>
          </a:xfrm>
          <a:prstGeom prst="rect">
            <a:avLst/>
          </a:prstGeom>
          <a:noFill/>
          <a:ln>
            <a:noFill/>
          </a:ln>
        </p:spPr>
      </p:pic>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sp>
        <p:nvSpPr>
          <p:cNvPr id="229" name="Shape 22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Large-scale clustering</a:t>
            </a:r>
          </a:p>
        </p:txBody>
      </p:sp>
      <p:sp>
        <p:nvSpPr>
          <p:cNvPr id="230" name="Shape 23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231" name="Shape 231"/>
          <p:cNvPicPr preferRelativeResize="0"/>
          <p:nvPr/>
        </p:nvPicPr>
        <p:blipFill>
          <a:blip r:embed="rId3">
            <a:alphaModFix/>
          </a:blip>
          <a:stretch>
            <a:fillRect/>
          </a:stretch>
        </p:blipFill>
        <p:spPr>
          <a:xfrm>
            <a:off x="461250" y="1259737"/>
            <a:ext cx="3267349" cy="1795250"/>
          </a:xfrm>
          <a:prstGeom prst="rect">
            <a:avLst/>
          </a:prstGeom>
          <a:noFill/>
          <a:ln>
            <a:noFill/>
          </a:ln>
        </p:spPr>
      </p:pic>
      <p:pic>
        <p:nvPicPr>
          <p:cNvPr id="232" name="Shape 232"/>
          <p:cNvPicPr preferRelativeResize="0"/>
          <p:nvPr/>
        </p:nvPicPr>
        <p:blipFill>
          <a:blip r:embed="rId4">
            <a:alphaModFix/>
          </a:blip>
          <a:stretch>
            <a:fillRect/>
          </a:stretch>
        </p:blipFill>
        <p:spPr>
          <a:xfrm>
            <a:off x="2624475" y="2736968"/>
            <a:ext cx="2907139" cy="2185199"/>
          </a:xfrm>
          <a:prstGeom prst="rect">
            <a:avLst/>
          </a:prstGeom>
          <a:noFill/>
          <a:ln>
            <a:noFill/>
          </a:ln>
        </p:spPr>
      </p:pic>
      <p:pic>
        <p:nvPicPr>
          <p:cNvPr id="233" name="Shape 233"/>
          <p:cNvPicPr preferRelativeResize="0"/>
          <p:nvPr/>
        </p:nvPicPr>
        <p:blipFill>
          <a:blip r:embed="rId5">
            <a:alphaModFix/>
          </a:blip>
          <a:stretch>
            <a:fillRect/>
          </a:stretch>
        </p:blipFill>
        <p:spPr>
          <a:xfrm>
            <a:off x="5464237" y="1152475"/>
            <a:ext cx="2676525" cy="2009775"/>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sp>
        <p:nvSpPr>
          <p:cNvPr id="238" name="Shape 23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Large-scale clustering</a:t>
            </a:r>
          </a:p>
        </p:txBody>
      </p:sp>
      <p:sp>
        <p:nvSpPr>
          <p:cNvPr id="239" name="Shape 23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nSpc>
                <a:spcPct val="115000"/>
              </a:lnSpc>
              <a:spcBef>
                <a:spcPts val="0"/>
              </a:spcBef>
              <a:buClr>
                <a:schemeClr val="dk1"/>
              </a:buClr>
              <a:buSzPct val="61111"/>
              <a:buFont typeface="Arial"/>
              <a:buNone/>
            </a:pPr>
            <a:r>
              <a:rPr lang="zh-CN"/>
              <a:t>Studies on large scale clustering can be classified into several categories</a:t>
            </a:r>
          </a:p>
          <a:p>
            <a:pPr lvl="0" rtl="0">
              <a:lnSpc>
                <a:spcPct val="200000"/>
              </a:lnSpc>
              <a:spcBef>
                <a:spcPts val="0"/>
              </a:spcBef>
              <a:spcAft>
                <a:spcPts val="0"/>
              </a:spcAft>
              <a:buClr>
                <a:schemeClr val="dk1"/>
              </a:buClr>
              <a:buSzPct val="78571"/>
              <a:buFont typeface="Arial"/>
              <a:buNone/>
            </a:pPr>
            <a:r>
              <a:rPr lang="zh-CN" sz="1400"/>
              <a:t>-Efficient Nearest Neighbor Search</a:t>
            </a:r>
          </a:p>
          <a:p>
            <a:pPr lvl="0" rtl="0">
              <a:lnSpc>
                <a:spcPct val="200000"/>
              </a:lnSpc>
              <a:spcBef>
                <a:spcPts val="0"/>
              </a:spcBef>
              <a:spcAft>
                <a:spcPts val="0"/>
              </a:spcAft>
              <a:buClr>
                <a:schemeClr val="dk1"/>
              </a:buClr>
              <a:buSzPct val="78571"/>
              <a:buFont typeface="Arial"/>
              <a:buNone/>
            </a:pPr>
            <a:r>
              <a:rPr lang="zh-CN" sz="1400"/>
              <a:t>-Data summarization</a:t>
            </a:r>
          </a:p>
          <a:p>
            <a:pPr lvl="0" rtl="0">
              <a:lnSpc>
                <a:spcPct val="200000"/>
              </a:lnSpc>
              <a:spcBef>
                <a:spcPts val="0"/>
              </a:spcBef>
              <a:spcAft>
                <a:spcPts val="0"/>
              </a:spcAft>
              <a:buClr>
                <a:schemeClr val="dk1"/>
              </a:buClr>
              <a:buSzPct val="78571"/>
              <a:buFont typeface="Arial"/>
              <a:buNone/>
            </a:pPr>
            <a:r>
              <a:rPr lang="zh-CN" sz="1400"/>
              <a:t>-Distributed computing</a:t>
            </a:r>
          </a:p>
          <a:p>
            <a:pPr lvl="0" rtl="0">
              <a:lnSpc>
                <a:spcPct val="200000"/>
              </a:lnSpc>
              <a:spcBef>
                <a:spcPts val="0"/>
              </a:spcBef>
              <a:spcAft>
                <a:spcPts val="0"/>
              </a:spcAft>
              <a:buClr>
                <a:schemeClr val="dk1"/>
              </a:buClr>
              <a:buSzPct val="78571"/>
              <a:buFont typeface="Arial"/>
              <a:buNone/>
            </a:pPr>
            <a:r>
              <a:rPr lang="zh-CN" sz="1400"/>
              <a:t>-Incremental clustering</a:t>
            </a:r>
          </a:p>
          <a:p>
            <a:pPr lvl="0" rtl="0">
              <a:lnSpc>
                <a:spcPct val="200000"/>
              </a:lnSpc>
              <a:spcBef>
                <a:spcPts val="0"/>
              </a:spcBef>
              <a:spcAft>
                <a:spcPts val="0"/>
              </a:spcAft>
              <a:buClr>
                <a:schemeClr val="dk1"/>
              </a:buClr>
              <a:buSzPct val="78571"/>
              <a:buFont typeface="Arial"/>
              <a:buNone/>
            </a:pPr>
            <a:r>
              <a:rPr lang="zh-CN" sz="1400"/>
              <a:t>-Sampling based methods</a:t>
            </a:r>
          </a:p>
          <a:p>
            <a:pPr lvl="0">
              <a:spcBef>
                <a:spcPts val="0"/>
              </a:spcBef>
              <a:buNone/>
            </a:pPr>
            <a:r>
              <a:t/>
            </a:r>
            <a:endParaRPr/>
          </a:p>
        </p:txBody>
      </p:sp>
      <p:pic>
        <p:nvPicPr>
          <p:cNvPr id="240" name="Shape 240"/>
          <p:cNvPicPr preferRelativeResize="0"/>
          <p:nvPr/>
        </p:nvPicPr>
        <p:blipFill>
          <a:blip r:embed="rId3">
            <a:alphaModFix/>
          </a:blip>
          <a:stretch>
            <a:fillRect/>
          </a:stretch>
        </p:blipFill>
        <p:spPr>
          <a:xfrm>
            <a:off x="3446976" y="1779325"/>
            <a:ext cx="5218271" cy="3040100"/>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sp>
        <p:nvSpPr>
          <p:cNvPr id="245" name="Shape 24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Heterogeneous data</a:t>
            </a:r>
          </a:p>
        </p:txBody>
      </p:sp>
      <p:sp>
        <p:nvSpPr>
          <p:cNvPr id="246" name="Shape 24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nSpc>
                <a:spcPct val="115000"/>
              </a:lnSpc>
              <a:spcBef>
                <a:spcPts val="0"/>
              </a:spcBef>
              <a:buClr>
                <a:schemeClr val="dk1"/>
              </a:buClr>
              <a:buSzPct val="61111"/>
              <a:buFont typeface="Arial"/>
              <a:buNone/>
            </a:pPr>
            <a:r>
              <a:rPr lang="zh-CN"/>
              <a:t>Objects may not be represented naturally using a fixed length feature vector</a:t>
            </a:r>
          </a:p>
          <a:p>
            <a:pPr lvl="0" rtl="0">
              <a:lnSpc>
                <a:spcPct val="115000"/>
              </a:lnSpc>
              <a:spcBef>
                <a:spcPts val="0"/>
              </a:spcBef>
              <a:buClr>
                <a:schemeClr val="dk1"/>
              </a:buClr>
              <a:buSzPct val="61111"/>
              <a:buFont typeface="Arial"/>
              <a:buNone/>
            </a:pPr>
            <a:r>
              <a:rPr lang="zh-CN"/>
              <a:t>Types of heterogeneous data</a:t>
            </a:r>
          </a:p>
          <a:p>
            <a:pPr lvl="0" rtl="0">
              <a:lnSpc>
                <a:spcPct val="200000"/>
              </a:lnSpc>
              <a:spcBef>
                <a:spcPts val="0"/>
              </a:spcBef>
              <a:spcAft>
                <a:spcPts val="0"/>
              </a:spcAft>
              <a:buClr>
                <a:schemeClr val="dk1"/>
              </a:buClr>
              <a:buSzPct val="78571"/>
              <a:buFont typeface="Arial"/>
              <a:buNone/>
            </a:pPr>
            <a:r>
              <a:rPr lang="zh-CN" sz="1400"/>
              <a:t>-Rank data</a:t>
            </a:r>
          </a:p>
          <a:p>
            <a:pPr lvl="0" rtl="0">
              <a:lnSpc>
                <a:spcPct val="200000"/>
              </a:lnSpc>
              <a:spcBef>
                <a:spcPts val="0"/>
              </a:spcBef>
              <a:spcAft>
                <a:spcPts val="0"/>
              </a:spcAft>
              <a:buClr>
                <a:schemeClr val="dk1"/>
              </a:buClr>
              <a:buSzPct val="78571"/>
              <a:buFont typeface="Arial"/>
              <a:buNone/>
            </a:pPr>
            <a:r>
              <a:rPr lang="zh-CN" sz="1400"/>
              <a:t>-Dynamic data</a:t>
            </a:r>
          </a:p>
          <a:p>
            <a:pPr lvl="0" rtl="0">
              <a:lnSpc>
                <a:spcPct val="200000"/>
              </a:lnSpc>
              <a:spcBef>
                <a:spcPts val="0"/>
              </a:spcBef>
              <a:spcAft>
                <a:spcPts val="0"/>
              </a:spcAft>
              <a:buClr>
                <a:schemeClr val="dk1"/>
              </a:buClr>
              <a:buSzPct val="78571"/>
              <a:buFont typeface="Arial"/>
              <a:buNone/>
            </a:pPr>
            <a:r>
              <a:rPr lang="zh-CN" sz="1400"/>
              <a:t>-Graph data</a:t>
            </a:r>
          </a:p>
          <a:p>
            <a:pPr lvl="0" rtl="0">
              <a:lnSpc>
                <a:spcPct val="200000"/>
              </a:lnSpc>
              <a:spcBef>
                <a:spcPts val="0"/>
              </a:spcBef>
              <a:spcAft>
                <a:spcPts val="0"/>
              </a:spcAft>
              <a:buClr>
                <a:schemeClr val="dk1"/>
              </a:buClr>
              <a:buSzPct val="78571"/>
              <a:buFont typeface="Arial"/>
              <a:buNone/>
            </a:pPr>
            <a:r>
              <a:rPr lang="zh-CN" sz="1400"/>
              <a:t>-Relational data</a:t>
            </a:r>
          </a:p>
          <a:p>
            <a:pPr lvl="0">
              <a:spcBef>
                <a:spcPts val="0"/>
              </a:spcBef>
              <a:buNone/>
            </a:pPr>
            <a:r>
              <a:t/>
            </a:r>
            <a:endParaRP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sp>
        <p:nvSpPr>
          <p:cNvPr id="251" name="Shape 25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Multi-way clustering</a:t>
            </a:r>
          </a:p>
        </p:txBody>
      </p:sp>
      <p:sp>
        <p:nvSpPr>
          <p:cNvPr id="252" name="Shape 25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nSpc>
                <a:spcPct val="115000"/>
              </a:lnSpc>
              <a:spcBef>
                <a:spcPts val="0"/>
              </a:spcBef>
              <a:buClr>
                <a:schemeClr val="dk1"/>
              </a:buClr>
              <a:buSzPct val="61111"/>
              <a:buFont typeface="Arial"/>
              <a:buNone/>
            </a:pPr>
            <a:r>
              <a:rPr lang="zh-CN"/>
              <a:t>Co-clustering</a:t>
            </a:r>
          </a:p>
          <a:p>
            <a:pPr lvl="0" rtl="0">
              <a:lnSpc>
                <a:spcPct val="200000"/>
              </a:lnSpc>
              <a:spcBef>
                <a:spcPts val="0"/>
              </a:spcBef>
              <a:spcAft>
                <a:spcPts val="0"/>
              </a:spcAft>
              <a:buClr>
                <a:schemeClr val="dk1"/>
              </a:buClr>
              <a:buSzPct val="78571"/>
              <a:buFont typeface="Arial"/>
              <a:buNone/>
            </a:pPr>
            <a:r>
              <a:rPr lang="zh-CN" sz="1400"/>
              <a:t>-Cluster both features and instances of data</a:t>
            </a:r>
          </a:p>
          <a:p>
            <a:pPr lvl="0" rtl="0">
              <a:lnSpc>
                <a:spcPct val="115000"/>
              </a:lnSpc>
              <a:spcBef>
                <a:spcPts val="0"/>
              </a:spcBef>
              <a:buClr>
                <a:schemeClr val="dk1"/>
              </a:buClr>
              <a:buSzPct val="61111"/>
              <a:buFont typeface="Arial"/>
              <a:buNone/>
            </a:pPr>
            <a:r>
              <a:rPr lang="zh-CN"/>
              <a:t>Extended to multi-way clustering</a:t>
            </a:r>
          </a:p>
          <a:p>
            <a:pPr lvl="0" rtl="0">
              <a:lnSpc>
                <a:spcPct val="115000"/>
              </a:lnSpc>
              <a:spcBef>
                <a:spcPts val="0"/>
              </a:spcBef>
              <a:spcAft>
                <a:spcPts val="0"/>
              </a:spcAft>
              <a:buClr>
                <a:schemeClr val="dk1"/>
              </a:buClr>
              <a:buSzPct val="78571"/>
              <a:buFont typeface="Arial"/>
              <a:buNone/>
            </a:pPr>
            <a:r>
              <a:rPr lang="zh-CN" sz="1400"/>
              <a:t>-Cluster a set of objects by simultaneously clustering their heterogeneous components</a:t>
            </a:r>
          </a:p>
          <a:p>
            <a:pPr lvl="0">
              <a:spcBef>
                <a:spcPts val="0"/>
              </a:spcBef>
              <a:buNone/>
            </a:pPr>
            <a:r>
              <a:t/>
            </a:r>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Big Visual Data Examples</a:t>
            </a:r>
          </a:p>
        </p:txBody>
      </p:sp>
      <p:pic>
        <p:nvPicPr>
          <p:cNvPr id="70" name="Shape 70"/>
          <p:cNvPicPr preferRelativeResize="0"/>
          <p:nvPr/>
        </p:nvPicPr>
        <p:blipFill>
          <a:blip r:embed="rId3">
            <a:alphaModFix/>
          </a:blip>
          <a:stretch>
            <a:fillRect/>
          </a:stretch>
        </p:blipFill>
        <p:spPr>
          <a:xfrm>
            <a:off x="135012" y="1325575"/>
            <a:ext cx="8873974" cy="3466675"/>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Summary</a:t>
            </a:r>
          </a:p>
        </p:txBody>
      </p:sp>
      <p:sp>
        <p:nvSpPr>
          <p:cNvPr id="258" name="Shape 25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nSpc>
                <a:spcPct val="115000"/>
              </a:lnSpc>
              <a:spcBef>
                <a:spcPts val="0"/>
              </a:spcBef>
              <a:buClr>
                <a:schemeClr val="dk1"/>
              </a:buClr>
              <a:buSzPct val="61111"/>
              <a:buFont typeface="Arial"/>
              <a:buNone/>
            </a:pPr>
            <a:r>
              <a:rPr lang="zh-CN"/>
              <a:t>Cluster has been applied in many scientific fields</a:t>
            </a:r>
          </a:p>
          <a:p>
            <a:pPr lvl="0" rtl="0">
              <a:lnSpc>
                <a:spcPct val="115000"/>
              </a:lnSpc>
              <a:spcBef>
                <a:spcPts val="0"/>
              </a:spcBef>
              <a:buClr>
                <a:schemeClr val="dk1"/>
              </a:buClr>
              <a:buSzPct val="61111"/>
              <a:buFont typeface="Arial"/>
              <a:buNone/>
            </a:pPr>
            <a:r>
              <a:rPr lang="zh-CN"/>
              <a:t>It’s an exploratory tool, only suggest hypotheses</a:t>
            </a:r>
          </a:p>
          <a:p>
            <a:pPr lvl="0" rtl="0">
              <a:lnSpc>
                <a:spcPct val="115000"/>
              </a:lnSpc>
              <a:spcBef>
                <a:spcPts val="0"/>
              </a:spcBef>
              <a:buClr>
                <a:schemeClr val="dk1"/>
              </a:buClr>
              <a:buSzPct val="61111"/>
              <a:buFont typeface="Arial"/>
              <a:buNone/>
            </a:pPr>
            <a:r>
              <a:rPr lang="zh-CN"/>
              <a:t>No single algorithm has been shown to dominate other algorithms across all application domains, more even so with more applications emerging</a:t>
            </a:r>
          </a:p>
          <a:p>
            <a:pPr lvl="0">
              <a:spcBef>
                <a:spcPts val="0"/>
              </a:spcBef>
              <a:buNone/>
            </a:pPr>
            <a:r>
              <a:t/>
            </a:r>
            <a:endParaRP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Summary</a:t>
            </a:r>
          </a:p>
        </p:txBody>
      </p:sp>
      <p:sp>
        <p:nvSpPr>
          <p:cNvPr id="264" name="Shape 26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nSpc>
                <a:spcPct val="115000"/>
              </a:lnSpc>
              <a:spcBef>
                <a:spcPts val="0"/>
              </a:spcBef>
              <a:buClr>
                <a:schemeClr val="dk1"/>
              </a:buClr>
              <a:buSzPct val="61111"/>
              <a:buFont typeface="Arial"/>
              <a:buNone/>
            </a:pPr>
            <a:r>
              <a:rPr lang="zh-CN"/>
              <a:t>Still there are problems and research directions</a:t>
            </a:r>
          </a:p>
          <a:p>
            <a:pPr lvl="0" rtl="0">
              <a:lnSpc>
                <a:spcPct val="200000"/>
              </a:lnSpc>
              <a:spcBef>
                <a:spcPts val="0"/>
              </a:spcBef>
              <a:spcAft>
                <a:spcPts val="0"/>
              </a:spcAft>
              <a:buClr>
                <a:schemeClr val="dk1"/>
              </a:buClr>
              <a:buSzPct val="78571"/>
              <a:buFont typeface="Arial"/>
              <a:buNone/>
            </a:pPr>
            <a:r>
              <a:rPr lang="zh-CN" sz="1400"/>
              <a:t>-A suite of benchmark data for testing and evaluating clustering algorithms</a:t>
            </a:r>
          </a:p>
          <a:p>
            <a:pPr lvl="0" rtl="0">
              <a:lnSpc>
                <a:spcPct val="200000"/>
              </a:lnSpc>
              <a:spcBef>
                <a:spcPts val="0"/>
              </a:spcBef>
              <a:spcAft>
                <a:spcPts val="0"/>
              </a:spcAft>
              <a:buClr>
                <a:schemeClr val="dk1"/>
              </a:buClr>
              <a:buSzPct val="78571"/>
              <a:buFont typeface="Arial"/>
              <a:buNone/>
            </a:pPr>
            <a:r>
              <a:rPr lang="zh-CN" sz="1400"/>
              <a:t>-Tighter integration between algorithms and application needs</a:t>
            </a:r>
          </a:p>
          <a:p>
            <a:pPr lvl="0" rtl="0">
              <a:lnSpc>
                <a:spcPct val="200000"/>
              </a:lnSpc>
              <a:spcBef>
                <a:spcPts val="0"/>
              </a:spcBef>
              <a:spcAft>
                <a:spcPts val="0"/>
              </a:spcAft>
              <a:buClr>
                <a:schemeClr val="dk1"/>
              </a:buClr>
              <a:buSzPct val="78571"/>
              <a:buFont typeface="Arial"/>
              <a:buNone/>
            </a:pPr>
            <a:r>
              <a:rPr lang="zh-CN" sz="1400"/>
              <a:t>-Computational issue for large-scale data</a:t>
            </a:r>
          </a:p>
          <a:p>
            <a:pPr lvl="0" rtl="0">
              <a:lnSpc>
                <a:spcPct val="200000"/>
              </a:lnSpc>
              <a:spcBef>
                <a:spcPts val="0"/>
              </a:spcBef>
              <a:spcAft>
                <a:spcPts val="0"/>
              </a:spcAft>
              <a:buClr>
                <a:schemeClr val="dk1"/>
              </a:buClr>
              <a:buSzPct val="78571"/>
              <a:buFont typeface="Arial"/>
              <a:buNone/>
            </a:pPr>
            <a:r>
              <a:rPr lang="zh-CN" sz="1400"/>
              <a:t>-Stability/Consistency</a:t>
            </a:r>
          </a:p>
          <a:p>
            <a:pPr lvl="0" rtl="0">
              <a:lnSpc>
                <a:spcPct val="200000"/>
              </a:lnSpc>
              <a:spcBef>
                <a:spcPts val="0"/>
              </a:spcBef>
              <a:spcAft>
                <a:spcPts val="0"/>
              </a:spcAft>
              <a:buClr>
                <a:schemeClr val="dk1"/>
              </a:buClr>
              <a:buSzPct val="78571"/>
              <a:buFont typeface="Arial"/>
              <a:buNone/>
            </a:pPr>
            <a:r>
              <a:rPr lang="zh-CN" sz="1400"/>
              <a:t>-Choose clustering principles according to their satisfiability of the stated axioms</a:t>
            </a:r>
          </a:p>
          <a:p>
            <a:pPr lvl="0" rtl="0">
              <a:lnSpc>
                <a:spcPct val="200000"/>
              </a:lnSpc>
              <a:spcBef>
                <a:spcPts val="0"/>
              </a:spcBef>
              <a:spcAft>
                <a:spcPts val="0"/>
              </a:spcAft>
              <a:buClr>
                <a:schemeClr val="dk1"/>
              </a:buClr>
              <a:buSzPct val="78571"/>
              <a:buFont typeface="Arial"/>
              <a:buNone/>
            </a:pPr>
            <a:r>
              <a:rPr lang="zh-CN" sz="1400"/>
              <a:t>-Semi-supervised clustering with constraints on data representation and objective function</a:t>
            </a:r>
          </a:p>
          <a:p>
            <a:pPr lvl="0">
              <a:spcBef>
                <a:spcPts val="0"/>
              </a:spcBef>
              <a:buNone/>
            </a:pPr>
            <a:r>
              <a:t/>
            </a:r>
            <a:endParaRP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gn="ctr">
              <a:spcBef>
                <a:spcPts val="0"/>
              </a:spcBef>
              <a:buNone/>
            </a:pPr>
            <a:r>
              <a:t/>
            </a:r>
            <a:endParaRPr sz="4800"/>
          </a:p>
          <a:p>
            <a:pPr lvl="0" algn="ctr">
              <a:spcBef>
                <a:spcPts val="0"/>
              </a:spcBef>
              <a:buNone/>
            </a:pPr>
            <a:r>
              <a:rPr lang="zh-CN" sz="4800"/>
              <a:t>Q &amp; A</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sp>
        <p:nvSpPr>
          <p:cNvPr id="75" name="Shape 7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Data Analysis —— A Super-Concept of Clustering</a:t>
            </a:r>
          </a:p>
        </p:txBody>
      </p:sp>
      <p:sp>
        <p:nvSpPr>
          <p:cNvPr id="76" name="Shape 7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spcAft>
                <a:spcPts val="0"/>
              </a:spcAft>
              <a:buNone/>
            </a:pPr>
            <a:r>
              <a:rPr b="1" lang="zh-CN" sz="1400"/>
              <a:t>Two types of techniques:</a:t>
            </a:r>
          </a:p>
          <a:p>
            <a:pPr indent="-317500" lvl="0" marL="457200" rtl="0">
              <a:spcBef>
                <a:spcPts val="0"/>
              </a:spcBef>
              <a:spcAft>
                <a:spcPts val="0"/>
              </a:spcAft>
              <a:buSzPct val="100000"/>
              <a:buAutoNum type="arabicParenR"/>
            </a:pPr>
            <a:r>
              <a:rPr lang="zh-CN" sz="1400"/>
              <a:t>exploratory: no pre-specified model, but propose to understand the general characteristics or structure of the high-dimensional data</a:t>
            </a:r>
          </a:p>
          <a:p>
            <a:pPr indent="-317500" lvl="0" marL="457200" rtl="0">
              <a:spcBef>
                <a:spcPts val="0"/>
              </a:spcBef>
              <a:spcAft>
                <a:spcPts val="0"/>
              </a:spcAft>
              <a:buSzPct val="100000"/>
              <a:buAutoNum type="arabicParenR"/>
            </a:pPr>
            <a:r>
              <a:rPr lang="zh-CN" sz="1400"/>
              <a:t>inferential: confirm a model given the available data</a:t>
            </a:r>
          </a:p>
          <a:p>
            <a:pPr lvl="0" rtl="0">
              <a:spcBef>
                <a:spcPts val="0"/>
              </a:spcBef>
              <a:spcAft>
                <a:spcPts val="0"/>
              </a:spcAft>
              <a:buNone/>
            </a:pPr>
            <a:r>
              <a:t/>
            </a:r>
            <a:endParaRPr sz="1400"/>
          </a:p>
          <a:p>
            <a:pPr lvl="0" rtl="0">
              <a:spcBef>
                <a:spcPts val="0"/>
              </a:spcBef>
              <a:spcAft>
                <a:spcPts val="0"/>
              </a:spcAft>
              <a:buNone/>
            </a:pPr>
            <a:r>
              <a:rPr b="1" lang="zh-CN" sz="1400"/>
              <a:t>Clustering tasks inherit from both: </a:t>
            </a:r>
            <a:r>
              <a:rPr lang="zh-CN" sz="1400"/>
              <a:t> </a:t>
            </a:r>
          </a:p>
          <a:p>
            <a:pPr lvl="0" rtl="0">
              <a:spcBef>
                <a:spcPts val="0"/>
              </a:spcBef>
              <a:spcAft>
                <a:spcPts val="0"/>
              </a:spcAft>
              <a:buNone/>
            </a:pPr>
            <a:r>
              <a:rPr lang="zh-CN" sz="1400"/>
              <a:t>learn/train from old data, and predict/validate for new data</a:t>
            </a:r>
          </a:p>
          <a:p>
            <a:pPr lvl="0" rtl="0">
              <a:spcBef>
                <a:spcPts val="0"/>
              </a:spcBef>
              <a:spcAft>
                <a:spcPts val="0"/>
              </a:spcAft>
              <a:buNone/>
            </a:pPr>
            <a:r>
              <a:t/>
            </a:r>
            <a:endParaRPr sz="1400"/>
          </a:p>
          <a:p>
            <a:pPr lvl="0" rtl="0">
              <a:spcBef>
                <a:spcPts val="0"/>
              </a:spcBef>
              <a:spcAft>
                <a:spcPts val="0"/>
              </a:spcAft>
              <a:buNone/>
            </a:pPr>
            <a:r>
              <a:rPr b="1" lang="zh-CN" sz="1400"/>
              <a:t>Compared to classification:</a:t>
            </a:r>
          </a:p>
          <a:p>
            <a:pPr indent="-317500" lvl="0" marL="457200" rtl="0">
              <a:spcBef>
                <a:spcPts val="0"/>
              </a:spcBef>
              <a:spcAft>
                <a:spcPts val="0"/>
              </a:spcAft>
              <a:buSzPct val="100000"/>
              <a:buAutoNum type="arabicParenR"/>
            </a:pPr>
            <a:r>
              <a:rPr lang="zh-CN" sz="1400"/>
              <a:t>clustering tackles data without label ground truth → unsupervised learning → more challenging</a:t>
            </a:r>
          </a:p>
          <a:p>
            <a:pPr indent="-317500" lvl="0" marL="457200" rtl="0">
              <a:spcBef>
                <a:spcPts val="0"/>
              </a:spcBef>
              <a:spcAft>
                <a:spcPts val="0"/>
              </a:spcAft>
              <a:buSzPct val="100000"/>
              <a:buAutoNum type="arabicParenR"/>
            </a:pPr>
            <a:r>
              <a:rPr lang="zh-CN" sz="1400"/>
              <a:t>clustering maximizes the usage of available information</a:t>
            </a:r>
          </a:p>
          <a:p>
            <a:pPr indent="-317500" lvl="0" marL="457200">
              <a:spcBef>
                <a:spcPts val="0"/>
              </a:spcBef>
              <a:spcAft>
                <a:spcPts val="0"/>
              </a:spcAft>
              <a:buSzPct val="100000"/>
              <a:buAutoNum type="arabicParenR"/>
            </a:pPr>
            <a:r>
              <a:rPr lang="zh-CN" sz="1400"/>
              <a:t>clustering may include contraints: must-link constraint and cannot-link constraint</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Clustering</a:t>
            </a:r>
          </a:p>
        </p:txBody>
      </p:sp>
      <p:sp>
        <p:nvSpPr>
          <p:cNvPr id="82" name="Shape 8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spcAft>
                <a:spcPts val="0"/>
              </a:spcAft>
              <a:buNone/>
            </a:pPr>
            <a:r>
              <a:rPr b="1" lang="zh-CN" sz="1400"/>
              <a:t>Goal of clustering: </a:t>
            </a:r>
          </a:p>
          <a:p>
            <a:pPr lvl="0" rtl="0">
              <a:spcBef>
                <a:spcPts val="0"/>
              </a:spcBef>
              <a:spcAft>
                <a:spcPts val="0"/>
              </a:spcAft>
              <a:buNone/>
            </a:pPr>
            <a:r>
              <a:rPr lang="zh-CN" sz="1400"/>
              <a:t>discover the natural grouping(s) of a set of patterns, points, or objects</a:t>
            </a:r>
          </a:p>
          <a:p>
            <a:pPr lvl="0" rtl="0">
              <a:spcBef>
                <a:spcPts val="0"/>
              </a:spcBef>
              <a:spcAft>
                <a:spcPts val="0"/>
              </a:spcAft>
              <a:buNone/>
            </a:pPr>
            <a:r>
              <a:t/>
            </a:r>
            <a:endParaRPr sz="1400"/>
          </a:p>
          <a:p>
            <a:pPr lvl="0" rtl="0">
              <a:spcBef>
                <a:spcPts val="0"/>
              </a:spcBef>
              <a:spcAft>
                <a:spcPts val="0"/>
              </a:spcAft>
              <a:buNone/>
            </a:pPr>
            <a:r>
              <a:rPr b="1" lang="zh-CN" sz="1400"/>
              <a:t>Our objective:</a:t>
            </a:r>
          </a:p>
          <a:p>
            <a:pPr lvl="0">
              <a:spcBef>
                <a:spcPts val="0"/>
              </a:spcBef>
              <a:spcAft>
                <a:spcPts val="0"/>
              </a:spcAft>
              <a:buNone/>
            </a:pPr>
            <a:r>
              <a:rPr lang="zh-CN" sz="1400"/>
              <a:t>develop an automatic algorithm to do that above</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zh-CN"/>
              <a:t>Challenges</a:t>
            </a:r>
          </a:p>
        </p:txBody>
      </p:sp>
      <p:sp>
        <p:nvSpPr>
          <p:cNvPr id="88" name="Shape 8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spcAft>
                <a:spcPts val="0"/>
              </a:spcAft>
              <a:buNone/>
            </a:pPr>
            <a:r>
              <a:rPr lang="zh-CN" sz="1400"/>
              <a:t>Clusters can differ in terms of </a:t>
            </a:r>
            <a:r>
              <a:rPr b="1" lang="zh-CN" sz="1400"/>
              <a:t>shape</a:t>
            </a:r>
            <a:r>
              <a:rPr lang="zh-CN" sz="1400"/>
              <a:t>, </a:t>
            </a:r>
            <a:r>
              <a:rPr b="1" lang="zh-CN" sz="1400"/>
              <a:t>size</a:t>
            </a:r>
            <a:r>
              <a:rPr lang="zh-CN" sz="1400"/>
              <a:t>, and </a:t>
            </a:r>
            <a:r>
              <a:rPr b="1" lang="zh-CN" sz="1400"/>
              <a:t>density</a:t>
            </a:r>
            <a:r>
              <a:rPr lang="zh-CN" sz="1400"/>
              <a:t>.</a:t>
            </a:r>
          </a:p>
          <a:p>
            <a:pPr lvl="0" rtl="0">
              <a:spcBef>
                <a:spcPts val="0"/>
              </a:spcBef>
              <a:spcAft>
                <a:spcPts val="0"/>
              </a:spcAft>
              <a:buNone/>
            </a:pPr>
            <a:r>
              <a:rPr lang="zh-CN" sz="1400"/>
              <a:t>A cluster is defined as a set of points in the feature space that is </a:t>
            </a:r>
            <a:r>
              <a:rPr b="1" lang="zh-CN" sz="1400"/>
              <a:t>compact</a:t>
            </a:r>
            <a:r>
              <a:rPr lang="zh-CN" sz="1400"/>
              <a:t> and </a:t>
            </a:r>
            <a:r>
              <a:rPr b="1" lang="zh-CN" sz="1400"/>
              <a:t>isolated</a:t>
            </a:r>
            <a:r>
              <a:rPr lang="zh-CN" sz="1400"/>
              <a:t>.</a:t>
            </a:r>
          </a:p>
          <a:p>
            <a:pPr lvl="0" rtl="0">
              <a:spcBef>
                <a:spcPts val="0"/>
              </a:spcBef>
              <a:spcAft>
                <a:spcPts val="0"/>
              </a:spcAft>
              <a:buNone/>
            </a:pPr>
            <a:r>
              <a:rPr lang="zh-CN" sz="1400"/>
              <a:t>The </a:t>
            </a:r>
            <a:r>
              <a:rPr b="1" lang="zh-CN" sz="1400"/>
              <a:t>noise</a:t>
            </a:r>
            <a:r>
              <a:rPr lang="zh-CN" sz="1400"/>
              <a:t> in the data makes the detection of clusters more difficult.</a:t>
            </a:r>
          </a:p>
          <a:p>
            <a:pPr lvl="0" rtl="0">
              <a:spcBef>
                <a:spcPts val="0"/>
              </a:spcBef>
              <a:spcAft>
                <a:spcPts val="0"/>
              </a:spcAft>
              <a:buNone/>
            </a:pPr>
            <a:r>
              <a:rPr b="1" lang="zh-CN" sz="1400"/>
              <a:t>Unknown number of clusters</a:t>
            </a:r>
            <a:r>
              <a:rPr lang="zh-CN" sz="1400"/>
              <a:t> makes the task even more challenging.</a:t>
            </a:r>
          </a:p>
        </p:txBody>
      </p:sp>
      <p:pic>
        <p:nvPicPr>
          <p:cNvPr id="89" name="Shape 89"/>
          <p:cNvPicPr preferRelativeResize="0"/>
          <p:nvPr/>
        </p:nvPicPr>
        <p:blipFill>
          <a:blip r:embed="rId3">
            <a:alphaModFix/>
          </a:blip>
          <a:stretch>
            <a:fillRect/>
          </a:stretch>
        </p:blipFill>
        <p:spPr>
          <a:xfrm>
            <a:off x="1858662" y="2547975"/>
            <a:ext cx="5426673" cy="2595525"/>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Why Clustering?</a:t>
            </a:r>
          </a:p>
        </p:txBody>
      </p:sp>
      <p:sp>
        <p:nvSpPr>
          <p:cNvPr id="95" name="Shape 9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zh-CN"/>
              <a:t>Applications:</a:t>
            </a:r>
          </a:p>
          <a:p>
            <a:pPr indent="-228600" lvl="0" marL="457200" rtl="0">
              <a:spcBef>
                <a:spcPts val="0"/>
              </a:spcBef>
              <a:buAutoNum type="arabicParenR"/>
            </a:pPr>
            <a:r>
              <a:rPr lang="zh-CN"/>
              <a:t>image segmentation</a:t>
            </a:r>
          </a:p>
          <a:p>
            <a:pPr lvl="0" rtl="0">
              <a:spcBef>
                <a:spcPts val="0"/>
              </a:spcBef>
              <a:buNone/>
            </a:pPr>
            <a:r>
              <a:t/>
            </a:r>
            <a:endParaRPr/>
          </a:p>
          <a:p>
            <a:pPr indent="-228600" lvl="0" marL="457200" rtl="0">
              <a:spcBef>
                <a:spcPts val="0"/>
              </a:spcBef>
              <a:buAutoNum type="arabicParenR"/>
            </a:pPr>
            <a:r>
              <a:rPr lang="zh-CN"/>
              <a:t>document topic modeling</a:t>
            </a:r>
          </a:p>
          <a:p>
            <a:pPr lvl="0" rtl="0">
              <a:spcBef>
                <a:spcPts val="0"/>
              </a:spcBef>
              <a:buNone/>
            </a:pPr>
            <a:r>
              <a:t/>
            </a:r>
            <a:endParaRPr/>
          </a:p>
          <a:p>
            <a:pPr indent="-228600" lvl="0" marL="457200">
              <a:spcBef>
                <a:spcPts val="0"/>
              </a:spcBef>
              <a:buAutoNum type="arabicParenR"/>
            </a:pPr>
            <a:r>
              <a:rPr lang="zh-CN"/>
              <a:t>sub-mode discovery in hand-written character recognition</a:t>
            </a:r>
          </a:p>
        </p:txBody>
      </p:sp>
      <p:pic>
        <p:nvPicPr>
          <p:cNvPr id="96" name="Shape 96"/>
          <p:cNvPicPr preferRelativeResize="0"/>
          <p:nvPr/>
        </p:nvPicPr>
        <p:blipFill>
          <a:blip r:embed="rId3">
            <a:alphaModFix/>
          </a:blip>
          <a:stretch>
            <a:fillRect/>
          </a:stretch>
        </p:blipFill>
        <p:spPr>
          <a:xfrm>
            <a:off x="3203425" y="129049"/>
            <a:ext cx="3749600" cy="1866224"/>
          </a:xfrm>
          <a:prstGeom prst="rect">
            <a:avLst/>
          </a:prstGeom>
          <a:noFill/>
          <a:ln>
            <a:noFill/>
          </a:ln>
        </p:spPr>
      </p:pic>
      <p:pic>
        <p:nvPicPr>
          <p:cNvPr id="97" name="Shape 97"/>
          <p:cNvPicPr preferRelativeResize="0"/>
          <p:nvPr/>
        </p:nvPicPr>
        <p:blipFill>
          <a:blip r:embed="rId4">
            <a:alphaModFix/>
          </a:blip>
          <a:stretch>
            <a:fillRect/>
          </a:stretch>
        </p:blipFill>
        <p:spPr>
          <a:xfrm>
            <a:off x="3477795" y="2119850"/>
            <a:ext cx="4131325" cy="1586725"/>
          </a:xfrm>
          <a:prstGeom prst="rect">
            <a:avLst/>
          </a:prstGeom>
          <a:noFill/>
          <a:ln>
            <a:noFill/>
          </a:ln>
        </p:spPr>
      </p:pic>
      <p:pic>
        <p:nvPicPr>
          <p:cNvPr id="98" name="Shape 98"/>
          <p:cNvPicPr preferRelativeResize="0"/>
          <p:nvPr/>
        </p:nvPicPr>
        <p:blipFill>
          <a:blip r:embed="rId5">
            <a:alphaModFix/>
          </a:blip>
          <a:stretch>
            <a:fillRect/>
          </a:stretch>
        </p:blipFill>
        <p:spPr>
          <a:xfrm>
            <a:off x="6712423" y="3761200"/>
            <a:ext cx="1025599" cy="928574"/>
          </a:xfrm>
          <a:prstGeom prst="rect">
            <a:avLst/>
          </a:prstGeom>
          <a:noFill/>
          <a:ln>
            <a:noFill/>
          </a:ln>
        </p:spPr>
      </p:pic>
      <p:pic>
        <p:nvPicPr>
          <p:cNvPr id="99" name="Shape 99"/>
          <p:cNvPicPr preferRelativeResize="0"/>
          <p:nvPr/>
        </p:nvPicPr>
        <p:blipFill>
          <a:blip r:embed="rId6">
            <a:alphaModFix/>
          </a:blip>
          <a:stretch>
            <a:fillRect/>
          </a:stretch>
        </p:blipFill>
        <p:spPr>
          <a:xfrm>
            <a:off x="8045225" y="3745890"/>
            <a:ext cx="1025600" cy="959175"/>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pic>
        <p:nvPicPr>
          <p:cNvPr id="104" name="Shape 104"/>
          <p:cNvPicPr preferRelativeResize="0"/>
          <p:nvPr/>
        </p:nvPicPr>
        <p:blipFill>
          <a:blip r:embed="rId3">
            <a:alphaModFix/>
          </a:blip>
          <a:stretch>
            <a:fillRect/>
          </a:stretch>
        </p:blipFill>
        <p:spPr>
          <a:xfrm>
            <a:off x="934172" y="3655225"/>
            <a:ext cx="1419699" cy="1066050"/>
          </a:xfrm>
          <a:prstGeom prst="rect">
            <a:avLst/>
          </a:prstGeom>
          <a:noFill/>
          <a:ln>
            <a:noFill/>
          </a:ln>
        </p:spPr>
      </p:pic>
      <p:sp>
        <p:nvSpPr>
          <p:cNvPr id="105" name="Shape 10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Clustering Algorithms</a:t>
            </a:r>
          </a:p>
        </p:txBody>
      </p:sp>
      <p:sp>
        <p:nvSpPr>
          <p:cNvPr id="106" name="Shape 106"/>
          <p:cNvSpPr txBox="1"/>
          <p:nvPr>
            <p:ph idx="1" type="body"/>
          </p:nvPr>
        </p:nvSpPr>
        <p:spPr>
          <a:xfrm>
            <a:off x="311700" y="1152475"/>
            <a:ext cx="5985000" cy="3416400"/>
          </a:xfrm>
          <a:prstGeom prst="rect">
            <a:avLst/>
          </a:prstGeom>
        </p:spPr>
        <p:txBody>
          <a:bodyPr anchorCtr="0" anchor="t" bIns="91425" lIns="91425" rIns="91425" tIns="91425">
            <a:noAutofit/>
          </a:bodyPr>
          <a:lstStyle/>
          <a:p>
            <a:pPr lvl="0" rtl="0">
              <a:spcBef>
                <a:spcPts val="0"/>
              </a:spcBef>
              <a:spcAft>
                <a:spcPts val="0"/>
              </a:spcAft>
              <a:buNone/>
            </a:pPr>
            <a:r>
              <a:rPr b="1" lang="zh-CN" sz="1400"/>
              <a:t>Hierarchical clustering:</a:t>
            </a:r>
            <a:r>
              <a:rPr lang="zh-CN" sz="1400"/>
              <a:t> recursively find nested clusters based on similarity matrix (single/complete link measurement)</a:t>
            </a:r>
          </a:p>
          <a:p>
            <a:pPr indent="-317500" lvl="0" marL="457200" rtl="0">
              <a:spcBef>
                <a:spcPts val="0"/>
              </a:spcBef>
              <a:spcAft>
                <a:spcPts val="0"/>
              </a:spcAft>
              <a:buSzPct val="100000"/>
              <a:buAutoNum type="arabicParenR"/>
            </a:pPr>
            <a:r>
              <a:rPr lang="zh-CN" sz="1400"/>
              <a:t>agglomerative mode → bottom up → from individual and merge</a:t>
            </a:r>
          </a:p>
          <a:p>
            <a:pPr indent="-317500" lvl="0" marL="457200" rtl="0">
              <a:spcBef>
                <a:spcPts val="0"/>
              </a:spcBef>
              <a:spcAft>
                <a:spcPts val="0"/>
              </a:spcAft>
              <a:buSzPct val="100000"/>
              <a:buAutoNum type="arabicParenR"/>
            </a:pPr>
            <a:r>
              <a:rPr lang="zh-CN" sz="1400"/>
              <a:t>divisive mode → top down → from a whole and divide-and-conquer</a:t>
            </a:r>
          </a:p>
          <a:p>
            <a:pPr lvl="0" rtl="0">
              <a:spcBef>
                <a:spcPts val="0"/>
              </a:spcBef>
              <a:spcAft>
                <a:spcPts val="0"/>
              </a:spcAft>
              <a:buNone/>
            </a:pPr>
            <a:r>
              <a:t/>
            </a:r>
            <a:endParaRPr sz="1400"/>
          </a:p>
          <a:p>
            <a:pPr lvl="0" rtl="0">
              <a:spcBef>
                <a:spcPts val="0"/>
              </a:spcBef>
              <a:spcAft>
                <a:spcPts val="0"/>
              </a:spcAft>
              <a:buNone/>
            </a:pPr>
            <a:r>
              <a:t/>
            </a:r>
            <a:endParaRPr sz="1400"/>
          </a:p>
          <a:p>
            <a:pPr lvl="0" rtl="0">
              <a:spcBef>
                <a:spcPts val="0"/>
              </a:spcBef>
              <a:spcAft>
                <a:spcPts val="0"/>
              </a:spcAft>
              <a:buNone/>
            </a:pPr>
            <a:r>
              <a:t/>
            </a:r>
            <a:endParaRPr sz="1400"/>
          </a:p>
          <a:p>
            <a:pPr lvl="0" rtl="0">
              <a:spcBef>
                <a:spcPts val="0"/>
              </a:spcBef>
              <a:spcAft>
                <a:spcPts val="0"/>
              </a:spcAft>
              <a:buNone/>
            </a:pPr>
            <a:r>
              <a:rPr b="1" lang="zh-CN" sz="1400"/>
              <a:t>Partitional clustering: </a:t>
            </a:r>
            <a:r>
              <a:rPr lang="zh-CN" sz="1400"/>
              <a:t>find all the clusters simultaneously as a partition of the data based on either similary matrix or feature matrix</a:t>
            </a:r>
          </a:p>
          <a:p>
            <a:pPr lvl="0" rtl="0">
              <a:spcBef>
                <a:spcPts val="0"/>
              </a:spcBef>
              <a:spcAft>
                <a:spcPts val="0"/>
              </a:spcAft>
              <a:buNone/>
            </a:pPr>
            <a:r>
              <a:rPr lang="zh-CN" sz="1400"/>
              <a:t>→ K-means</a:t>
            </a:r>
          </a:p>
          <a:p>
            <a:pPr lvl="0" rtl="0">
              <a:spcBef>
                <a:spcPts val="0"/>
              </a:spcBef>
              <a:spcAft>
                <a:spcPts val="0"/>
              </a:spcAft>
              <a:buNone/>
            </a:pPr>
            <a:r>
              <a:rPr lang="zh-CN" sz="1400"/>
              <a:t>→ ease of implementation, simplicity, efficiency, and empirical success</a:t>
            </a:r>
          </a:p>
          <a:p>
            <a:pPr lvl="0">
              <a:spcBef>
                <a:spcPts val="0"/>
              </a:spcBef>
              <a:spcAft>
                <a:spcPts val="0"/>
              </a:spcAft>
              <a:buNone/>
            </a:pPr>
            <a:r>
              <a:t/>
            </a:r>
            <a:endParaRPr sz="1400"/>
          </a:p>
        </p:txBody>
      </p:sp>
      <p:pic>
        <p:nvPicPr>
          <p:cNvPr id="107" name="Shape 107"/>
          <p:cNvPicPr preferRelativeResize="0"/>
          <p:nvPr/>
        </p:nvPicPr>
        <p:blipFill>
          <a:blip r:embed="rId4">
            <a:alphaModFix/>
          </a:blip>
          <a:stretch>
            <a:fillRect/>
          </a:stretch>
        </p:blipFill>
        <p:spPr>
          <a:xfrm>
            <a:off x="6390624" y="67649"/>
            <a:ext cx="2679024" cy="2335900"/>
          </a:xfrm>
          <a:prstGeom prst="rect">
            <a:avLst/>
          </a:prstGeom>
          <a:noFill/>
          <a:ln>
            <a:noFill/>
          </a:ln>
        </p:spPr>
      </p:pic>
      <p:pic>
        <p:nvPicPr>
          <p:cNvPr id="108" name="Shape 108"/>
          <p:cNvPicPr preferRelativeResize="0"/>
          <p:nvPr/>
        </p:nvPicPr>
        <p:blipFill>
          <a:blip r:embed="rId5">
            <a:alphaModFix/>
          </a:blip>
          <a:stretch>
            <a:fillRect/>
          </a:stretch>
        </p:blipFill>
        <p:spPr>
          <a:xfrm>
            <a:off x="6485352" y="2549050"/>
            <a:ext cx="2584297" cy="2594450"/>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CN"/>
              <a:t>K-means</a:t>
            </a:r>
          </a:p>
        </p:txBody>
      </p:sp>
      <p:sp>
        <p:nvSpPr>
          <p:cNvPr id="114" name="Shape 11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spcAft>
                <a:spcPts val="0"/>
              </a:spcAft>
              <a:buNone/>
            </a:pPr>
            <a:r>
              <a:rPr i="1" lang="zh-CN" sz="1400"/>
              <a:t>X = {x</a:t>
            </a:r>
            <a:r>
              <a:rPr baseline="-25000" i="1" lang="zh-CN" sz="1400"/>
              <a:t>i</a:t>
            </a:r>
            <a:r>
              <a:rPr i="1" lang="zh-CN" sz="1400"/>
              <a:t>}, i = 1, …., n</a:t>
            </a:r>
            <a:r>
              <a:rPr lang="zh-CN" sz="1400"/>
              <a:t> is the set of n d-dimensional feature points to be clusttered</a:t>
            </a:r>
          </a:p>
          <a:p>
            <a:pPr lvl="0" rtl="0">
              <a:spcBef>
                <a:spcPts val="0"/>
              </a:spcBef>
              <a:spcAft>
                <a:spcPts val="0"/>
              </a:spcAft>
              <a:buNone/>
            </a:pPr>
            <a:r>
              <a:rPr i="1" lang="zh-CN" sz="1400"/>
              <a:t>C = {c</a:t>
            </a:r>
            <a:r>
              <a:rPr baseline="-25000" i="1" lang="zh-CN" sz="1400"/>
              <a:t>k</a:t>
            </a:r>
            <a:r>
              <a:rPr i="1" lang="zh-CN" sz="1400"/>
              <a:t>}, k = 1, …., K</a:t>
            </a:r>
            <a:r>
              <a:rPr lang="zh-CN" sz="1400"/>
              <a:t> is the set of clusters; </a:t>
            </a:r>
            <a:r>
              <a:rPr i="1" lang="zh-CN" sz="1400"/>
              <a:t>𝝻</a:t>
            </a:r>
            <a:r>
              <a:rPr baseline="-25000" i="1" lang="zh-CN" sz="1400"/>
              <a:t>k</a:t>
            </a:r>
            <a:r>
              <a:rPr lang="zh-CN" sz="1400"/>
              <a:t> is the mean of cluster </a:t>
            </a:r>
            <a:r>
              <a:rPr i="1" lang="zh-CN" sz="1400"/>
              <a:t>c</a:t>
            </a:r>
            <a:r>
              <a:rPr baseline="-25000" i="1" lang="zh-CN" sz="1400"/>
              <a:t>k</a:t>
            </a:r>
          </a:p>
          <a:p>
            <a:pPr lvl="0" rtl="0">
              <a:spcBef>
                <a:spcPts val="0"/>
              </a:spcBef>
              <a:spcAft>
                <a:spcPts val="0"/>
              </a:spcAft>
              <a:buNone/>
            </a:pPr>
            <a:r>
              <a:rPr lang="zh-CN" sz="1400"/>
              <a:t>The goal of K-means is to minimize the sum of the squared error over all K clusters:</a:t>
            </a:r>
          </a:p>
          <a:p>
            <a:pPr lvl="0" rtl="0">
              <a:spcBef>
                <a:spcPts val="0"/>
              </a:spcBef>
              <a:spcAft>
                <a:spcPts val="0"/>
              </a:spcAft>
              <a:buNone/>
            </a:pPr>
            <a:r>
              <a:t/>
            </a:r>
            <a:endParaRPr sz="1400"/>
          </a:p>
          <a:p>
            <a:pPr lvl="0" rtl="0">
              <a:spcBef>
                <a:spcPts val="0"/>
              </a:spcBef>
              <a:spcAft>
                <a:spcPts val="0"/>
              </a:spcAft>
              <a:buNone/>
            </a:pPr>
            <a:r>
              <a:t/>
            </a:r>
            <a:endParaRPr sz="1400"/>
          </a:p>
          <a:p>
            <a:pPr lvl="0" rtl="0">
              <a:spcBef>
                <a:spcPts val="0"/>
              </a:spcBef>
              <a:spcAft>
                <a:spcPts val="0"/>
              </a:spcAft>
              <a:buNone/>
            </a:pPr>
            <a:r>
              <a:t/>
            </a:r>
            <a:endParaRPr sz="1400"/>
          </a:p>
          <a:p>
            <a:pPr lvl="0" rtl="0">
              <a:spcBef>
                <a:spcPts val="0"/>
              </a:spcBef>
              <a:spcAft>
                <a:spcPts val="0"/>
              </a:spcAft>
              <a:buNone/>
            </a:pPr>
            <a:r>
              <a:t/>
            </a:r>
            <a:endParaRPr sz="1400"/>
          </a:p>
          <a:p>
            <a:pPr lvl="0" rtl="0">
              <a:spcBef>
                <a:spcPts val="0"/>
              </a:spcBef>
              <a:spcAft>
                <a:spcPts val="0"/>
              </a:spcAft>
              <a:buNone/>
            </a:pPr>
            <a:r>
              <a:t/>
            </a:r>
            <a:endParaRPr sz="1400"/>
          </a:p>
          <a:p>
            <a:pPr lvl="0" rtl="0">
              <a:spcBef>
                <a:spcPts val="0"/>
              </a:spcBef>
              <a:spcAft>
                <a:spcPts val="0"/>
              </a:spcAft>
              <a:buNone/>
            </a:pPr>
            <a:r>
              <a:t/>
            </a:r>
            <a:endParaRPr sz="1400"/>
          </a:p>
          <a:p>
            <a:pPr lvl="0">
              <a:spcBef>
                <a:spcPts val="0"/>
              </a:spcBef>
              <a:spcAft>
                <a:spcPts val="0"/>
              </a:spcAft>
              <a:buNone/>
            </a:pPr>
            <a:r>
              <a:t/>
            </a:r>
            <a:endParaRPr sz="1400"/>
          </a:p>
        </p:txBody>
      </p:sp>
      <p:pic>
        <p:nvPicPr>
          <p:cNvPr id="115" name="Shape 115"/>
          <p:cNvPicPr preferRelativeResize="0"/>
          <p:nvPr/>
        </p:nvPicPr>
        <p:blipFill>
          <a:blip r:embed="rId3">
            <a:alphaModFix/>
          </a:blip>
          <a:stretch>
            <a:fillRect/>
          </a:stretch>
        </p:blipFill>
        <p:spPr>
          <a:xfrm>
            <a:off x="3229423" y="2269200"/>
            <a:ext cx="2685150" cy="715300"/>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